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672" r:id="rId5"/>
    <p:sldMasterId id="2147483660" r:id="rId6"/>
    <p:sldMasterId id="2147483687" r:id="rId7"/>
    <p:sldMasterId id="2147483698" r:id="rId8"/>
  </p:sldMasterIdLst>
  <p:notesMasterIdLst>
    <p:notesMasterId r:id="rId30"/>
  </p:notesMasterIdLst>
  <p:sldIdLst>
    <p:sldId id="287" r:id="rId9"/>
    <p:sldId id="351" r:id="rId10"/>
    <p:sldId id="352" r:id="rId11"/>
    <p:sldId id="355" r:id="rId12"/>
    <p:sldId id="359" r:id="rId13"/>
    <p:sldId id="289" r:id="rId14"/>
    <p:sldId id="336" r:id="rId15"/>
    <p:sldId id="299" r:id="rId16"/>
    <p:sldId id="357" r:id="rId17"/>
    <p:sldId id="347" r:id="rId18"/>
    <p:sldId id="293" r:id="rId19"/>
    <p:sldId id="358" r:id="rId20"/>
    <p:sldId id="337" r:id="rId21"/>
    <p:sldId id="344" r:id="rId22"/>
    <p:sldId id="335" r:id="rId23"/>
    <p:sldId id="317" r:id="rId24"/>
    <p:sldId id="330" r:id="rId25"/>
    <p:sldId id="303" r:id="rId26"/>
    <p:sldId id="350" r:id="rId27"/>
    <p:sldId id="360" r:id="rId28"/>
    <p:sldId id="285" r:id="rId29"/>
  </p:sldIdLst>
  <p:sldSz cx="12192000" cy="6858000"/>
  <p:notesSz cx="6797675" cy="9929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88C"/>
    <a:srgbClr val="602A7A"/>
    <a:srgbClr val="8AC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B1DF1-4308-4648-AAB5-F995303C8D52}" vWet="4" dt="2023-07-05T14:21:21.015"/>
    <p1510:client id="{4A48E0AF-6606-46C0-813E-C613C090C807}" v="17" dt="2023-07-05T13:23:13.629"/>
    <p1510:client id="{662B1341-9245-9EE6-D539-B652593789C0}" v="45" dt="2023-07-05T14:22:00.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37" autoAdjust="0"/>
  </p:normalViewPr>
  <p:slideViewPr>
    <p:cSldViewPr snapToGrid="0">
      <p:cViewPr varScale="1">
        <p:scale>
          <a:sx n="69" d="100"/>
          <a:sy n="69" d="100"/>
        </p:scale>
        <p:origin x="10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2800"/>
              <a:t>Cases per target </a:t>
            </a:r>
            <a:r>
              <a:rPr lang="nl-BE" sz="2800" err="1"/>
              <a:t>group</a:t>
            </a:r>
            <a:endParaRPr lang="nl-BE" sz="2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1.2810559789367621E-2"/>
          <c:y val="9.0234053430651703E-2"/>
          <c:w val="0.97437888042126475"/>
          <c:h val="0.67601659467009845"/>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Blad1!$A$4:$A$12</c:f>
              <c:strCache>
                <c:ptCount val="9"/>
                <c:pt idx="0">
                  <c:v>Transnat ad</c:v>
                </c:pt>
                <c:pt idx="1">
                  <c:v>Nat ad</c:v>
                </c:pt>
                <c:pt idx="2">
                  <c:v>Fam</c:v>
                </c:pt>
                <c:pt idx="3">
                  <c:v>Metis</c:v>
                </c:pt>
                <c:pt idx="4">
                  <c:v>Donor C</c:v>
                </c:pt>
                <c:pt idx="5">
                  <c:v>Var</c:v>
                </c:pt>
                <c:pt idx="6">
                  <c:v>Donor</c:v>
                </c:pt>
                <c:pt idx="7">
                  <c:v>Legal P (ad and donor)</c:v>
                </c:pt>
                <c:pt idx="8">
                  <c:v>First parents (trans and int)</c:v>
                </c:pt>
              </c:strCache>
            </c:strRef>
          </c:cat>
          <c:val>
            <c:numRef>
              <c:f>Blad1!$B$4:$B$12</c:f>
              <c:numCache>
                <c:formatCode>General</c:formatCode>
                <c:ptCount val="9"/>
                <c:pt idx="0">
                  <c:v>168</c:v>
                </c:pt>
                <c:pt idx="1">
                  <c:v>107</c:v>
                </c:pt>
                <c:pt idx="2">
                  <c:v>88</c:v>
                </c:pt>
                <c:pt idx="3">
                  <c:v>50</c:v>
                </c:pt>
                <c:pt idx="4">
                  <c:v>43</c:v>
                </c:pt>
                <c:pt idx="5">
                  <c:v>42</c:v>
                </c:pt>
                <c:pt idx="6">
                  <c:v>37</c:v>
                </c:pt>
                <c:pt idx="7">
                  <c:v>21</c:v>
                </c:pt>
                <c:pt idx="8">
                  <c:v>21</c:v>
                </c:pt>
              </c:numCache>
            </c:numRef>
          </c:val>
          <c:extLst>
            <c:ext xmlns:c16="http://schemas.microsoft.com/office/drawing/2014/chart" uri="{C3380CC4-5D6E-409C-BE32-E72D297353CC}">
              <c16:uniqueId val="{00000000-52EB-44F5-BA21-E3326C472EDD}"/>
            </c:ext>
          </c:extLst>
        </c:ser>
        <c:dLbls>
          <c:dLblPos val="outEnd"/>
          <c:showLegendKey val="0"/>
          <c:showVal val="1"/>
          <c:showCatName val="0"/>
          <c:showSerName val="0"/>
          <c:showPercent val="0"/>
          <c:showBubbleSize val="0"/>
        </c:dLbls>
        <c:gapWidth val="219"/>
        <c:overlap val="-27"/>
        <c:axId val="1462198448"/>
        <c:axId val="1462199408"/>
      </c:barChart>
      <c:catAx>
        <c:axId val="14621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1462199408"/>
        <c:crosses val="autoZero"/>
        <c:auto val="1"/>
        <c:lblAlgn val="ctr"/>
        <c:lblOffset val="100"/>
        <c:noMultiLvlLbl val="0"/>
      </c:catAx>
      <c:valAx>
        <c:axId val="14621994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2198448"/>
        <c:crosses val="autoZero"/>
        <c:crossBetween val="between"/>
      </c:valAx>
      <c:spPr>
        <a:noFill/>
        <a:ln>
          <a:solidFill>
            <a:srgbClr val="7030A0"/>
          </a:solid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7B3E335F-AFA5-4D2B-8B06-349789E61032}" type="datetimeFigureOut">
              <a:rPr lang="nl-BE" smtClean="0"/>
              <a:t>12/07/2023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1599"/>
            <a:ext cx="2945659" cy="49821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1599"/>
            <a:ext cx="2945659" cy="498214"/>
          </a:xfrm>
          <a:prstGeom prst="rect">
            <a:avLst/>
          </a:prstGeom>
        </p:spPr>
        <p:txBody>
          <a:bodyPr vert="horz" lIns="91440" tIns="45720" rIns="91440" bIns="45720" rtlCol="0" anchor="b"/>
          <a:lstStyle>
            <a:lvl1pPr algn="r">
              <a:defRPr sz="1200"/>
            </a:lvl1pPr>
          </a:lstStyle>
          <a:p>
            <a:fld id="{B8DDBFAB-D9EA-41E5-90B7-5A345D949C77}" type="slidenum">
              <a:rPr lang="nl-BE" smtClean="0"/>
              <a:t>‹nr.›</a:t>
            </a:fld>
            <a:endParaRPr lang="nl-BE"/>
          </a:p>
        </p:txBody>
      </p:sp>
    </p:spTree>
    <p:extLst>
      <p:ext uri="{BB962C8B-B14F-4D97-AF65-F5344CB8AC3E}">
        <p14:creationId xmlns:p14="http://schemas.microsoft.com/office/powerpoint/2010/main" val="195888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a:t>We use the name Afstammingscentrum because it is hard to translate. You could say filiation centre, or support centre for people looking for kinship and family members. </a:t>
            </a:r>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1</a:t>
            </a:fld>
            <a:endParaRPr lang="nl-BE"/>
          </a:p>
        </p:txBody>
      </p:sp>
    </p:spTree>
    <p:extLst>
      <p:ext uri="{BB962C8B-B14F-4D97-AF65-F5344CB8AC3E}">
        <p14:creationId xmlns:p14="http://schemas.microsoft.com/office/powerpoint/2010/main" val="314780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err="1">
                <a:latin typeface="Arial Nova Light" panose="020B0304020202020204" pitchFamily="34" charset="0"/>
              </a:rPr>
              <a:t>Result</a:t>
            </a:r>
            <a:r>
              <a:rPr lang="nl-BE" sz="1200" dirty="0">
                <a:latin typeface="Arial Nova Light" panose="020B0304020202020204" pitchFamily="34" charset="0"/>
              </a:rPr>
              <a:t>: </a:t>
            </a:r>
            <a:r>
              <a:rPr lang="nl-BE" sz="1200" dirty="0" err="1">
                <a:latin typeface="Arial Nova Light" panose="020B0304020202020204" pitchFamily="34" charset="0"/>
              </a:rPr>
              <a:t>being</a:t>
            </a:r>
            <a:r>
              <a:rPr lang="nl-BE" sz="1200" dirty="0">
                <a:latin typeface="Arial Nova Light" panose="020B0304020202020204" pitchFamily="34" charset="0"/>
              </a:rPr>
              <a:t> </a:t>
            </a:r>
            <a:r>
              <a:rPr lang="nl-BE" sz="1200" dirty="0" err="1">
                <a:latin typeface="Arial Nova Light" panose="020B0304020202020204" pitchFamily="34" charset="0"/>
              </a:rPr>
              <a:t>able</a:t>
            </a:r>
            <a:r>
              <a:rPr lang="nl-BE" sz="1200" dirty="0">
                <a:latin typeface="Arial Nova Light" panose="020B0304020202020204" pitchFamily="34" charset="0"/>
              </a:rPr>
              <a:t> to </a:t>
            </a:r>
            <a:r>
              <a:rPr lang="nl-BE" sz="1200" dirty="0" err="1">
                <a:latin typeface="Arial Nova Light" panose="020B0304020202020204" pitchFamily="34" charset="0"/>
              </a:rPr>
              <a:t>give</a:t>
            </a:r>
            <a:r>
              <a:rPr lang="nl-BE" sz="1200" dirty="0">
                <a:latin typeface="Arial Nova Light" panose="020B0304020202020204" pitchFamily="34" charset="0"/>
              </a:rPr>
              <a:t> </a:t>
            </a:r>
            <a:r>
              <a:rPr lang="nl-BE" sz="1200" dirty="0" err="1">
                <a:latin typeface="Arial Nova Light" panose="020B0304020202020204" pitchFamily="34" charset="0"/>
              </a:rPr>
              <a:t>what</a:t>
            </a:r>
            <a:r>
              <a:rPr lang="nl-BE" sz="1200" dirty="0">
                <a:latin typeface="Arial Nova Light" panose="020B0304020202020204" pitchFamily="34" charset="0"/>
              </a:rPr>
              <a:t> the person </a:t>
            </a:r>
            <a:r>
              <a:rPr lang="nl-BE" sz="1200" dirty="0" err="1">
                <a:latin typeface="Arial Nova Light" panose="020B0304020202020204" pitchFamily="34" charset="0"/>
              </a:rPr>
              <a:t>asks</a:t>
            </a:r>
            <a:r>
              <a:rPr lang="nl-BE" sz="1200" dirty="0">
                <a:latin typeface="Arial Nova Light" panose="020B0304020202020204" pitchFamily="34" charset="0"/>
              </a:rPr>
              <a:t>. </a:t>
            </a:r>
            <a:r>
              <a:rPr lang="nl-BE" sz="1200" dirty="0" err="1">
                <a:latin typeface="Arial Nova Light" panose="020B0304020202020204" pitchFamily="34" charset="0"/>
              </a:rPr>
              <a:t>This</a:t>
            </a:r>
            <a:r>
              <a:rPr lang="nl-BE" sz="1200" dirty="0">
                <a:latin typeface="Arial Nova Light" panose="020B0304020202020204" pitchFamily="34" charset="0"/>
              </a:rPr>
              <a:t> is </a:t>
            </a:r>
            <a:r>
              <a:rPr lang="nl-BE" sz="1200" dirty="0" err="1">
                <a:latin typeface="Arial Nova Light" panose="020B0304020202020204" pitchFamily="34" charset="0"/>
              </a:rPr>
              <a:t>not</a:t>
            </a:r>
            <a:r>
              <a:rPr lang="nl-BE" sz="1200" dirty="0">
                <a:latin typeface="Arial Nova Light" panose="020B0304020202020204" pitchFamily="34" charset="0"/>
              </a:rPr>
              <a:t> </a:t>
            </a:r>
            <a:r>
              <a:rPr lang="nl-BE" sz="1200" dirty="0" err="1">
                <a:latin typeface="Arial Nova Light" panose="020B0304020202020204" pitchFamily="34" charset="0"/>
              </a:rPr>
              <a:t>always</a:t>
            </a:r>
            <a:r>
              <a:rPr lang="nl-BE" sz="1200" dirty="0">
                <a:latin typeface="Arial Nova Light" panose="020B0304020202020204" pitchFamily="34" charset="0"/>
              </a:rPr>
              <a:t> a personal meeting or contact. </a:t>
            </a:r>
          </a:p>
          <a:p>
            <a:r>
              <a:rPr lang="nl-BE" sz="1200" dirty="0">
                <a:latin typeface="Arial Nova Light" panose="020B0304020202020204" pitchFamily="34" charset="0"/>
              </a:rPr>
              <a:t>The </a:t>
            </a:r>
            <a:r>
              <a:rPr lang="nl-BE" sz="1200" dirty="0" err="1">
                <a:latin typeface="Arial Nova Light" panose="020B0304020202020204" pitchFamily="34" charset="0"/>
              </a:rPr>
              <a:t>unexpected</a:t>
            </a:r>
            <a:r>
              <a:rPr lang="nl-BE" sz="1200" dirty="0">
                <a:latin typeface="Arial Nova Light" panose="020B0304020202020204" pitchFamily="34" charset="0"/>
              </a:rPr>
              <a:t> FAM </a:t>
            </a:r>
            <a:r>
              <a:rPr lang="nl-BE" sz="1200" dirty="0" err="1">
                <a:latin typeface="Arial Nova Light" panose="020B0304020202020204" pitchFamily="34" charset="0"/>
              </a:rPr>
              <a:t>category</a:t>
            </a:r>
            <a:r>
              <a:rPr lang="nl-BE" sz="1200" dirty="0">
                <a:latin typeface="Arial Nova Light" panose="020B0304020202020204" pitchFamily="34" charset="0"/>
              </a:rPr>
              <a:t> is </a:t>
            </a:r>
            <a:r>
              <a:rPr lang="nl-BE" sz="1200" dirty="0" err="1">
                <a:latin typeface="Arial Nova Light" panose="020B0304020202020204" pitchFamily="34" charset="0"/>
              </a:rPr>
              <a:t>quite</a:t>
            </a:r>
            <a:r>
              <a:rPr lang="nl-BE" sz="1200" dirty="0">
                <a:latin typeface="Arial Nova Light" panose="020B0304020202020204" pitchFamily="34" charset="0"/>
              </a:rPr>
              <a:t> important. </a:t>
            </a:r>
            <a:r>
              <a:rPr lang="nl-BE" sz="1200" dirty="0" err="1">
                <a:latin typeface="Arial Nova Light" panose="020B0304020202020204" pitchFamily="34" charset="0"/>
              </a:rPr>
              <a:t>Sometimes</a:t>
            </a:r>
            <a:r>
              <a:rPr lang="nl-BE" sz="1200" dirty="0">
                <a:latin typeface="Arial Nova Light" panose="020B0304020202020204" pitchFamily="34" charset="0"/>
              </a:rPr>
              <a:t> </a:t>
            </a:r>
            <a:r>
              <a:rPr lang="nl-BE" sz="1200" dirty="0" err="1">
                <a:latin typeface="Arial Nova Light" panose="020B0304020202020204" pitchFamily="34" charset="0"/>
              </a:rPr>
              <a:t>very</a:t>
            </a:r>
            <a:r>
              <a:rPr lang="nl-BE" sz="1200" dirty="0">
                <a:latin typeface="Arial Nova Light" panose="020B0304020202020204" pitchFamily="34" charset="0"/>
              </a:rPr>
              <a:t> </a:t>
            </a:r>
            <a:r>
              <a:rPr lang="nl-BE" sz="1200" dirty="0" err="1">
                <a:latin typeface="Arial Nova Light" panose="020B0304020202020204" pitchFamily="34" charset="0"/>
              </a:rPr>
              <a:t>painful</a:t>
            </a:r>
            <a:r>
              <a:rPr lang="nl-BE" sz="1200" dirty="0">
                <a:latin typeface="Arial Nova Light" panose="020B0304020202020204" pitchFamily="34" charset="0"/>
              </a:rPr>
              <a:t> histories. </a:t>
            </a:r>
            <a:r>
              <a:rPr lang="nl-BE" sz="1200" dirty="0" err="1">
                <a:latin typeface="Arial Nova Light" panose="020B0304020202020204" pitchFamily="34" charset="0"/>
              </a:rPr>
              <a:t>Recently</a:t>
            </a:r>
            <a:r>
              <a:rPr lang="nl-BE" sz="1200" dirty="0">
                <a:latin typeface="Arial Nova Light" panose="020B0304020202020204" pitchFamily="34" charset="0"/>
              </a:rPr>
              <a:t> we </a:t>
            </a:r>
            <a:r>
              <a:rPr lang="nl-BE" sz="1200" dirty="0" err="1">
                <a:latin typeface="Arial Nova Light" panose="020B0304020202020204" pitchFamily="34" charset="0"/>
              </a:rPr>
              <a:t>could</a:t>
            </a:r>
            <a:r>
              <a:rPr lang="nl-BE" sz="1200" dirty="0">
                <a:latin typeface="Arial Nova Light" panose="020B0304020202020204" pitchFamily="34" charset="0"/>
              </a:rPr>
              <a:t> </a:t>
            </a:r>
            <a:r>
              <a:rPr lang="nl-BE" sz="1200" dirty="0" err="1">
                <a:latin typeface="Arial Nova Light" panose="020B0304020202020204" pitchFamily="34" charset="0"/>
              </a:rPr>
              <a:t>bring</a:t>
            </a:r>
            <a:r>
              <a:rPr lang="nl-BE" sz="1200" dirty="0">
                <a:latin typeface="Arial Nova Light" panose="020B0304020202020204" pitchFamily="34" charset="0"/>
              </a:rPr>
              <a:t> </a:t>
            </a:r>
            <a:r>
              <a:rPr lang="nl-BE" sz="1200" dirty="0" err="1">
                <a:latin typeface="Arial Nova Light" panose="020B0304020202020204" pitchFamily="34" charset="0"/>
              </a:rPr>
              <a:t>some</a:t>
            </a:r>
            <a:r>
              <a:rPr lang="nl-BE" sz="1200" dirty="0">
                <a:latin typeface="Arial Nova Light" panose="020B0304020202020204" pitchFamily="34" charset="0"/>
              </a:rPr>
              <a:t> </a:t>
            </a:r>
            <a:r>
              <a:rPr lang="nl-BE" sz="1200" dirty="0" err="1">
                <a:latin typeface="Arial Nova Light" panose="020B0304020202020204" pitchFamily="34" charset="0"/>
              </a:rPr>
              <a:t>peace</a:t>
            </a:r>
            <a:r>
              <a:rPr lang="nl-BE" sz="1200" dirty="0">
                <a:latin typeface="Arial Nova Light" panose="020B0304020202020204" pitchFamily="34" charset="0"/>
              </a:rPr>
              <a:t> of mind to a man who was </a:t>
            </a:r>
            <a:r>
              <a:rPr lang="nl-BE" sz="1200" dirty="0" err="1">
                <a:latin typeface="Arial Nova Light" panose="020B0304020202020204" pitchFamily="34" charset="0"/>
              </a:rPr>
              <a:t>afraid</a:t>
            </a:r>
            <a:r>
              <a:rPr lang="nl-BE" sz="1200" dirty="0">
                <a:latin typeface="Arial Nova Light" panose="020B0304020202020204" pitchFamily="34" charset="0"/>
              </a:rPr>
              <a:t> </a:t>
            </a:r>
            <a:r>
              <a:rPr lang="nl-BE" sz="1200" dirty="0" err="1">
                <a:latin typeface="Arial Nova Light" panose="020B0304020202020204" pitchFamily="34" charset="0"/>
              </a:rPr>
              <a:t>that</a:t>
            </a:r>
            <a:r>
              <a:rPr lang="nl-BE" sz="1200" dirty="0">
                <a:latin typeface="Arial Nova Light" panose="020B0304020202020204" pitchFamily="34" charset="0"/>
              </a:rPr>
              <a:t> his sister was </a:t>
            </a:r>
            <a:r>
              <a:rPr lang="nl-BE" sz="1200" dirty="0" err="1">
                <a:latin typeface="Arial Nova Light" panose="020B0304020202020204" pitchFamily="34" charset="0"/>
              </a:rPr>
              <a:t>actually</a:t>
            </a:r>
            <a:r>
              <a:rPr lang="nl-BE" sz="1200" dirty="0">
                <a:latin typeface="Arial Nova Light" panose="020B0304020202020204" pitchFamily="34" charset="0"/>
              </a:rPr>
              <a:t> his </a:t>
            </a:r>
            <a:r>
              <a:rPr lang="nl-BE" sz="1200" dirty="0" err="1">
                <a:latin typeface="Arial Nova Light" panose="020B0304020202020204" pitchFamily="34" charset="0"/>
              </a:rPr>
              <a:t>mother</a:t>
            </a:r>
            <a:r>
              <a:rPr lang="nl-BE" sz="1200" dirty="0">
                <a:latin typeface="Arial Nova Light" panose="020B0304020202020204" pitchFamily="34" charset="0"/>
              </a:rPr>
              <a:t>. We </a:t>
            </a:r>
            <a:r>
              <a:rPr lang="nl-BE" sz="1200" dirty="0" err="1">
                <a:latin typeface="Arial Nova Light" panose="020B0304020202020204" pitchFamily="34" charset="0"/>
              </a:rPr>
              <a:t>could</a:t>
            </a:r>
            <a:r>
              <a:rPr lang="nl-BE" sz="1200" dirty="0">
                <a:latin typeface="Arial Nova Light" panose="020B0304020202020204" pitchFamily="34" charset="0"/>
              </a:rPr>
              <a:t> </a:t>
            </a:r>
            <a:r>
              <a:rPr lang="nl-BE" sz="1200" dirty="0" err="1">
                <a:latin typeface="Arial Nova Light" panose="020B0304020202020204" pitchFamily="34" charset="0"/>
              </a:rPr>
              <a:t>rule</a:t>
            </a:r>
            <a:r>
              <a:rPr lang="nl-BE" sz="1200" dirty="0">
                <a:latin typeface="Arial Nova Light" panose="020B0304020202020204" pitchFamily="34" charset="0"/>
              </a:rPr>
              <a:t> </a:t>
            </a:r>
            <a:r>
              <a:rPr lang="nl-BE" sz="1200" dirty="0" err="1">
                <a:latin typeface="Arial Nova Light" panose="020B0304020202020204" pitchFamily="34" charset="0"/>
              </a:rPr>
              <a:t>this</a:t>
            </a:r>
            <a:r>
              <a:rPr lang="nl-BE" sz="1200" dirty="0">
                <a:latin typeface="Arial Nova Light" panose="020B0304020202020204" pitchFamily="34" charset="0"/>
              </a:rPr>
              <a:t> out </a:t>
            </a:r>
            <a:r>
              <a:rPr lang="nl-BE" sz="1200" dirty="0" err="1">
                <a:latin typeface="Arial Nova Light" panose="020B0304020202020204" pitchFamily="34" charset="0"/>
              </a:rPr>
              <a:t>after</a:t>
            </a:r>
            <a:r>
              <a:rPr lang="nl-BE" sz="1200" dirty="0">
                <a:latin typeface="Arial Nova Light" panose="020B0304020202020204" pitchFamily="34" charset="0"/>
              </a:rPr>
              <a:t> </a:t>
            </a:r>
            <a:r>
              <a:rPr lang="nl-BE" sz="1200" dirty="0" err="1">
                <a:latin typeface="Arial Nova Light" panose="020B0304020202020204" pitchFamily="34" charset="0"/>
              </a:rPr>
              <a:t>careful</a:t>
            </a:r>
            <a:r>
              <a:rPr lang="nl-BE" sz="1200" dirty="0">
                <a:latin typeface="Arial Nova Light" panose="020B0304020202020204" pitchFamily="34" charset="0"/>
              </a:rPr>
              <a:t> DNA </a:t>
            </a:r>
            <a:r>
              <a:rPr lang="nl-BE" sz="1200" dirty="0" err="1">
                <a:latin typeface="Arial Nova Light" panose="020B0304020202020204" pitchFamily="34" charset="0"/>
              </a:rPr>
              <a:t>and</a:t>
            </a:r>
            <a:r>
              <a:rPr lang="nl-BE" sz="1200" dirty="0">
                <a:latin typeface="Arial Nova Light" panose="020B0304020202020204" pitchFamily="34" charset="0"/>
              </a:rPr>
              <a:t> family tree search. </a:t>
            </a:r>
          </a:p>
          <a:p>
            <a:endParaRPr lang="nl-BE" sz="1200" dirty="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10</a:t>
            </a:fld>
            <a:endParaRPr lang="nl-BE"/>
          </a:p>
        </p:txBody>
      </p:sp>
    </p:spTree>
    <p:extLst>
      <p:ext uri="{BB962C8B-B14F-4D97-AF65-F5344CB8AC3E}">
        <p14:creationId xmlns:p14="http://schemas.microsoft.com/office/powerpoint/2010/main" val="319153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200" dirty="0" err="1">
                <a:latin typeface="Arial Nova Light" panose="020B0304020202020204" pitchFamily="34" charset="0"/>
              </a:rPr>
              <a:t>Better</a:t>
            </a:r>
            <a:r>
              <a:rPr lang="nl-BE" sz="1200" dirty="0">
                <a:latin typeface="Arial Nova Light" panose="020B0304020202020204" pitchFamily="34" charset="0"/>
              </a:rPr>
              <a:t> </a:t>
            </a:r>
            <a:r>
              <a:rPr lang="nl-BE" sz="1200" dirty="0" err="1">
                <a:latin typeface="Arial Nova Light" panose="020B0304020202020204" pitchFamily="34" charset="0"/>
              </a:rPr>
              <a:t>than</a:t>
            </a:r>
            <a:r>
              <a:rPr lang="nl-BE" sz="1200" dirty="0">
                <a:latin typeface="Arial Nova Light" panose="020B0304020202020204" pitchFamily="34" charset="0"/>
              </a:rPr>
              <a:t> </a:t>
            </a:r>
            <a:r>
              <a:rPr lang="nl-BE" sz="1200" dirty="0" err="1">
                <a:latin typeface="Arial Nova Light" panose="020B0304020202020204" pitchFamily="34" charset="0"/>
              </a:rPr>
              <a:t>expected</a:t>
            </a:r>
            <a:r>
              <a:rPr lang="nl-BE" sz="1200" dirty="0">
                <a:latin typeface="Arial Nova Light" panose="020B0304020202020204" pitchFamily="34" charset="0"/>
              </a:rPr>
              <a:t>, esp </a:t>
            </a:r>
            <a:r>
              <a:rPr lang="nl-BE" sz="1200" dirty="0" err="1">
                <a:latin typeface="Arial Nova Light" panose="020B0304020202020204" pitchFamily="34" charset="0"/>
              </a:rPr>
              <a:t>with</a:t>
            </a:r>
            <a:r>
              <a:rPr lang="nl-BE" sz="1200" dirty="0">
                <a:latin typeface="Arial Nova Light" panose="020B0304020202020204" pitchFamily="34" charset="0"/>
              </a:rPr>
              <a:t> the </a:t>
            </a:r>
            <a:r>
              <a:rPr lang="nl-BE" sz="1200" dirty="0" err="1">
                <a:latin typeface="Arial Nova Light" panose="020B0304020202020204" pitchFamily="34" charset="0"/>
              </a:rPr>
              <a:t>waiting</a:t>
            </a:r>
            <a:r>
              <a:rPr lang="nl-BE" sz="1200" dirty="0">
                <a:latin typeface="Arial Nova Light" panose="020B0304020202020204" pitchFamily="34" charset="0"/>
              </a:rPr>
              <a:t> list.  </a:t>
            </a:r>
          </a:p>
          <a:p>
            <a:pPr marL="0" indent="0">
              <a:buNone/>
            </a:pPr>
            <a:r>
              <a:rPr lang="nl-BE" sz="1200" dirty="0">
                <a:latin typeface="Arial Nova Light" panose="020B0304020202020204" pitchFamily="34" charset="0"/>
              </a:rPr>
              <a:t>Clients do </a:t>
            </a:r>
            <a:r>
              <a:rPr lang="nl-BE" sz="1200" dirty="0" err="1">
                <a:latin typeface="Arial Nova Light" panose="020B0304020202020204" pitchFamily="34" charset="0"/>
              </a:rPr>
              <a:t>understand</a:t>
            </a:r>
            <a:r>
              <a:rPr lang="nl-BE" sz="1200" dirty="0">
                <a:latin typeface="Arial Nova Light" panose="020B0304020202020204" pitchFamily="34" charset="0"/>
              </a:rPr>
              <a:t> the </a:t>
            </a:r>
            <a:r>
              <a:rPr lang="nl-BE" sz="1200" dirty="0" err="1">
                <a:latin typeface="Arial Nova Light" panose="020B0304020202020204" pitchFamily="34" charset="0"/>
              </a:rPr>
              <a:t>lack</a:t>
            </a:r>
            <a:r>
              <a:rPr lang="nl-BE" sz="1200" dirty="0">
                <a:latin typeface="Arial Nova Light" panose="020B0304020202020204" pitchFamily="34" charset="0"/>
              </a:rPr>
              <a:t> of </a:t>
            </a:r>
            <a:r>
              <a:rPr lang="nl-BE" sz="1200" dirty="0" err="1">
                <a:latin typeface="Arial Nova Light" panose="020B0304020202020204" pitchFamily="34" charset="0"/>
              </a:rPr>
              <a:t>personnel</a:t>
            </a:r>
            <a:r>
              <a:rPr lang="nl-BE" sz="1200" dirty="0">
                <a:latin typeface="Arial Nova Light" panose="020B0304020202020204" pitchFamily="34" charset="0"/>
              </a:rPr>
              <a:t> </a:t>
            </a:r>
            <a:r>
              <a:rPr lang="nl-BE" sz="1200" dirty="0" err="1">
                <a:latin typeface="Arial Nova Light" panose="020B0304020202020204" pitchFamily="34" charset="0"/>
              </a:rPr>
              <a:t>and</a:t>
            </a:r>
            <a:r>
              <a:rPr lang="nl-BE" sz="1200" dirty="0">
                <a:latin typeface="Arial Nova Light" panose="020B0304020202020204" pitchFamily="34" charset="0"/>
              </a:rPr>
              <a:t> resources.</a:t>
            </a:r>
          </a:p>
          <a:p>
            <a:pPr marL="0" indent="0">
              <a:buNone/>
            </a:pPr>
            <a:r>
              <a:rPr lang="nl-BE" sz="1200" dirty="0">
                <a:latin typeface="Arial Nova Light" panose="020B0304020202020204" pitchFamily="34" charset="0"/>
              </a:rPr>
              <a:t> </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11</a:t>
            </a:fld>
            <a:endParaRPr lang="nl-BE"/>
          </a:p>
        </p:txBody>
      </p:sp>
    </p:spTree>
    <p:extLst>
      <p:ext uri="{BB962C8B-B14F-4D97-AF65-F5344CB8AC3E}">
        <p14:creationId xmlns:p14="http://schemas.microsoft.com/office/powerpoint/2010/main" val="158361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12</a:t>
            </a:fld>
            <a:endParaRPr lang="nl-BE"/>
          </a:p>
        </p:txBody>
      </p:sp>
    </p:spTree>
    <p:extLst>
      <p:ext uri="{BB962C8B-B14F-4D97-AF65-F5344CB8AC3E}">
        <p14:creationId xmlns:p14="http://schemas.microsoft.com/office/powerpoint/2010/main" val="277144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a:t>
            </a:r>
            <a:r>
              <a:rPr lang="nl-BE" dirty="0" err="1"/>
              <a:t>don’t</a:t>
            </a:r>
            <a:r>
              <a:rPr lang="nl-BE" dirty="0"/>
              <a:t> have the resources </a:t>
            </a:r>
            <a:r>
              <a:rPr lang="nl-BE" dirty="0" err="1"/>
              <a:t>for</a:t>
            </a:r>
            <a:r>
              <a:rPr lang="nl-BE" dirty="0"/>
              <a:t> big </a:t>
            </a:r>
            <a:r>
              <a:rPr lang="nl-BE" dirty="0" err="1"/>
              <a:t>campaigns</a:t>
            </a:r>
            <a:r>
              <a:rPr lang="nl-BE" dirty="0"/>
              <a:t>, nor the </a:t>
            </a:r>
            <a:r>
              <a:rPr lang="nl-BE" dirty="0" err="1"/>
              <a:t>staff</a:t>
            </a:r>
            <a:r>
              <a:rPr lang="nl-BE" dirty="0"/>
              <a:t> to </a:t>
            </a:r>
            <a:r>
              <a:rPr lang="nl-BE" dirty="0" err="1"/>
              <a:t>receive</a:t>
            </a:r>
            <a:r>
              <a:rPr lang="nl-BE" dirty="0"/>
              <a:t> </a:t>
            </a:r>
            <a:r>
              <a:rPr lang="nl-BE" dirty="0" err="1"/>
              <a:t>all</a:t>
            </a:r>
            <a:r>
              <a:rPr lang="nl-BE" dirty="0"/>
              <a:t> </a:t>
            </a:r>
            <a:r>
              <a:rPr lang="nl-BE" dirty="0" err="1"/>
              <a:t>possible</a:t>
            </a:r>
            <a:r>
              <a:rPr lang="nl-BE" dirty="0"/>
              <a:t> response to </a:t>
            </a:r>
            <a:r>
              <a:rPr lang="nl-BE" dirty="0" err="1"/>
              <a:t>that</a:t>
            </a:r>
            <a:r>
              <a:rPr lang="nl-BE" dirty="0"/>
              <a:t>. </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13</a:t>
            </a:fld>
            <a:endParaRPr lang="nl-BE"/>
          </a:p>
        </p:txBody>
      </p:sp>
    </p:spTree>
    <p:extLst>
      <p:ext uri="{BB962C8B-B14F-4D97-AF65-F5344CB8AC3E}">
        <p14:creationId xmlns:p14="http://schemas.microsoft.com/office/powerpoint/2010/main" val="85885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a:latin typeface="Arial Nova Light" panose="020B0304020202020204" pitchFamily="34" charset="0"/>
              </a:rPr>
              <a:t>NEW WEBSITE, </a:t>
            </a:r>
            <a:r>
              <a:rPr lang="en-GB" sz="1200" noProof="0">
                <a:latin typeface="Arial Nova Light" panose="020B0304020202020204" pitchFamily="34" charset="0"/>
              </a:rPr>
              <a:t>multilingual, info on the casework, thematic info, publications, annual reports., documentation….</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14</a:t>
            </a:fld>
            <a:endParaRPr lang="nl-BE"/>
          </a:p>
        </p:txBody>
      </p:sp>
    </p:spTree>
    <p:extLst>
      <p:ext uri="{BB962C8B-B14F-4D97-AF65-F5344CB8AC3E}">
        <p14:creationId xmlns:p14="http://schemas.microsoft.com/office/powerpoint/2010/main" val="43661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0" i="0">
              <a:solidFill>
                <a:srgbClr val="000000"/>
              </a:solidFill>
              <a:effectLst/>
              <a:latin typeface="Arial Nova Light" panose="020B0304020202020204" pitchFamily="34" charset="0"/>
            </a:endParaRPr>
          </a:p>
          <a:p>
            <a:r>
              <a:rPr lang="nl-NL" sz="1200" b="0" i="0">
                <a:solidFill>
                  <a:srgbClr val="000000"/>
                </a:solidFill>
                <a:effectLst/>
                <a:latin typeface="Arial Nova Light" panose="020B0304020202020204" pitchFamily="34" charset="0"/>
              </a:rPr>
              <a:t>E.g. 2022: </a:t>
            </a:r>
            <a:r>
              <a:rPr lang="nl-NL" sz="1200" b="0" i="0">
                <a:solidFill>
                  <a:srgbClr val="DD488C"/>
                </a:solidFill>
                <a:effectLst/>
                <a:latin typeface="Arial Nova Light" panose="020B0304020202020204" pitchFamily="34" charset="0"/>
              </a:rPr>
              <a:t>18.647 </a:t>
            </a:r>
            <a:r>
              <a:rPr lang="nl-NL" sz="1200" b="0" i="0" err="1">
                <a:solidFill>
                  <a:srgbClr val="DD488C"/>
                </a:solidFill>
                <a:effectLst/>
                <a:latin typeface="Arial Nova Light" panose="020B0304020202020204" pitchFamily="34" charset="0"/>
              </a:rPr>
              <a:t>unique</a:t>
            </a:r>
            <a:r>
              <a:rPr lang="nl-NL" sz="1200" b="0" i="0">
                <a:solidFill>
                  <a:srgbClr val="DD488C"/>
                </a:solidFill>
                <a:effectLst/>
                <a:latin typeface="Arial Nova Light" panose="020B0304020202020204" pitchFamily="34" charset="0"/>
              </a:rPr>
              <a:t> </a:t>
            </a:r>
            <a:r>
              <a:rPr lang="nl-NL" sz="1200" b="0" i="0" err="1">
                <a:solidFill>
                  <a:srgbClr val="DD488C"/>
                </a:solidFill>
                <a:effectLst/>
                <a:latin typeface="Arial Nova Light" panose="020B0304020202020204" pitchFamily="34" charset="0"/>
              </a:rPr>
              <a:t>visitors</a:t>
            </a:r>
            <a:r>
              <a:rPr lang="nl-NL" sz="1200" b="0" i="0">
                <a:solidFill>
                  <a:srgbClr val="DD488C"/>
                </a:solidFill>
                <a:effectLst/>
                <a:latin typeface="Arial Nova Light" panose="020B0304020202020204" pitchFamily="34" charset="0"/>
              </a:rPr>
              <a:t> on the website </a:t>
            </a:r>
            <a:r>
              <a:rPr lang="nl-NL" sz="1200" b="0" i="0" err="1">
                <a:solidFill>
                  <a:srgbClr val="DD488C"/>
                </a:solidFill>
                <a:effectLst/>
                <a:latin typeface="Arial Nova Light" panose="020B0304020202020204" pitchFamily="34" charset="0"/>
              </a:rPr>
              <a:t>and</a:t>
            </a:r>
            <a:r>
              <a:rPr lang="nl-NL" sz="1200" b="0" i="0">
                <a:solidFill>
                  <a:srgbClr val="DD488C"/>
                </a:solidFill>
                <a:effectLst/>
                <a:latin typeface="Arial Nova Light" panose="020B0304020202020204" pitchFamily="34" charset="0"/>
              </a:rPr>
              <a:t> a </a:t>
            </a:r>
            <a:r>
              <a:rPr lang="nl-NL" sz="1200" b="0" i="0" err="1">
                <a:solidFill>
                  <a:srgbClr val="DD488C"/>
                </a:solidFill>
                <a:effectLst/>
                <a:latin typeface="Arial Nova Light" panose="020B0304020202020204" pitchFamily="34" charset="0"/>
              </a:rPr>
              <a:t>total</a:t>
            </a:r>
            <a:r>
              <a:rPr lang="nl-NL" sz="1200" b="0" i="0">
                <a:solidFill>
                  <a:srgbClr val="DD488C"/>
                </a:solidFill>
                <a:effectLst/>
                <a:latin typeface="Arial Nova Light" panose="020B0304020202020204" pitchFamily="34" charset="0"/>
              </a:rPr>
              <a:t> of </a:t>
            </a:r>
            <a:r>
              <a:rPr lang="nl-NL" sz="1200" b="0" i="0">
                <a:solidFill>
                  <a:srgbClr val="000000"/>
                </a:solidFill>
                <a:effectLst/>
                <a:latin typeface="Arial Nova Light" panose="020B0304020202020204" pitchFamily="34" charset="0"/>
              </a:rPr>
              <a:t>39.683 </a:t>
            </a:r>
            <a:r>
              <a:rPr lang="nl-NL" sz="1200" b="0" i="0" err="1">
                <a:solidFill>
                  <a:srgbClr val="000000"/>
                </a:solidFill>
                <a:effectLst/>
                <a:latin typeface="Arial Nova Light" panose="020B0304020202020204" pitchFamily="34" charset="0"/>
              </a:rPr>
              <a:t>visits</a:t>
            </a:r>
            <a:r>
              <a:rPr lang="nl-NL" sz="1200" b="0" i="0">
                <a:solidFill>
                  <a:srgbClr val="000000"/>
                </a:solidFill>
                <a:effectLst/>
                <a:latin typeface="Arial Nova Light" panose="020B0304020202020204" pitchFamily="34" charset="0"/>
              </a:rPr>
              <a:t>. Link </a:t>
            </a:r>
            <a:r>
              <a:rPr lang="nl-NL" sz="1200" b="0" i="0" err="1">
                <a:solidFill>
                  <a:srgbClr val="000000"/>
                </a:solidFill>
                <a:effectLst/>
                <a:latin typeface="Arial Nova Light" panose="020B0304020202020204" pitchFamily="34" charset="0"/>
              </a:rPr>
              <a:t>between</a:t>
            </a:r>
            <a:r>
              <a:rPr lang="nl-NL" sz="1200" b="0" i="0">
                <a:solidFill>
                  <a:srgbClr val="000000"/>
                </a:solidFill>
                <a:effectLst/>
                <a:latin typeface="Arial Nova Light" panose="020B0304020202020204" pitchFamily="34" charset="0"/>
              </a:rPr>
              <a:t> website </a:t>
            </a:r>
            <a:r>
              <a:rPr lang="nl-NL" sz="1200" b="0" i="0" err="1">
                <a:solidFill>
                  <a:srgbClr val="000000"/>
                </a:solidFill>
                <a:effectLst/>
                <a:latin typeface="Arial Nova Light" panose="020B0304020202020204" pitchFamily="34" charset="0"/>
              </a:rPr>
              <a:t>visits</a:t>
            </a:r>
            <a:r>
              <a:rPr lang="nl-NL" sz="1200" b="0" i="0">
                <a:solidFill>
                  <a:srgbClr val="000000"/>
                </a:solidFill>
                <a:effectLst/>
                <a:latin typeface="Arial Nova Light" panose="020B0304020202020204" pitchFamily="34" charset="0"/>
              </a:rPr>
              <a:t> </a:t>
            </a:r>
            <a:r>
              <a:rPr lang="nl-NL" sz="1200" b="0" i="0" err="1">
                <a:solidFill>
                  <a:srgbClr val="000000"/>
                </a:solidFill>
                <a:effectLst/>
                <a:latin typeface="Arial Nova Light" panose="020B0304020202020204" pitchFamily="34" charset="0"/>
              </a:rPr>
              <a:t>and</a:t>
            </a:r>
            <a:r>
              <a:rPr lang="nl-NL" sz="1200" b="0" i="0">
                <a:solidFill>
                  <a:srgbClr val="000000"/>
                </a:solidFill>
                <a:effectLst/>
                <a:latin typeface="Arial Nova Light" panose="020B0304020202020204" pitchFamily="34" charset="0"/>
              </a:rPr>
              <a:t> </a:t>
            </a:r>
            <a:r>
              <a:rPr lang="nl-NL" sz="1200" b="0" i="0" err="1">
                <a:solidFill>
                  <a:srgbClr val="000000"/>
                </a:solidFill>
                <a:effectLst/>
                <a:latin typeface="Arial Nova Light" panose="020B0304020202020204" pitchFamily="34" charset="0"/>
              </a:rPr>
              <a:t>presence</a:t>
            </a:r>
            <a:r>
              <a:rPr lang="nl-NL" sz="1200" b="0" i="0">
                <a:solidFill>
                  <a:srgbClr val="000000"/>
                </a:solidFill>
                <a:effectLst/>
                <a:latin typeface="Arial Nova Light" panose="020B0304020202020204" pitchFamily="34" charset="0"/>
              </a:rPr>
              <a:t> in the </a:t>
            </a:r>
            <a:r>
              <a:rPr lang="nl-NL" sz="1200" b="0" i="0" err="1">
                <a:solidFill>
                  <a:srgbClr val="000000"/>
                </a:solidFill>
                <a:effectLst/>
                <a:latin typeface="Arial Nova Light" panose="020B0304020202020204" pitchFamily="34" charset="0"/>
              </a:rPr>
              <a:t>general</a:t>
            </a:r>
            <a:r>
              <a:rPr lang="nl-NL" sz="1200" b="0" i="0">
                <a:solidFill>
                  <a:srgbClr val="000000"/>
                </a:solidFill>
                <a:effectLst/>
                <a:latin typeface="Arial Nova Light" panose="020B0304020202020204" pitchFamily="34" charset="0"/>
              </a:rPr>
              <a:t> media. </a:t>
            </a:r>
          </a:p>
          <a:p>
            <a:r>
              <a:rPr lang="nl-NL" sz="1200" b="0" i="0">
                <a:solidFill>
                  <a:srgbClr val="000000"/>
                </a:solidFill>
                <a:effectLst/>
                <a:latin typeface="Arial Nova Light" panose="020B0304020202020204" pitchFamily="34" charset="0"/>
              </a:rPr>
              <a:t>Facebook: </a:t>
            </a:r>
            <a:r>
              <a:rPr lang="nl-NL" sz="1200" b="0" i="0" err="1">
                <a:solidFill>
                  <a:srgbClr val="000000"/>
                </a:solidFill>
                <a:effectLst/>
                <a:latin typeface="Arial Nova Light" panose="020B0304020202020204" pitchFamily="34" charset="0"/>
              </a:rPr>
              <a:t>around</a:t>
            </a:r>
            <a:r>
              <a:rPr lang="nl-NL" sz="1200" b="0" i="0">
                <a:solidFill>
                  <a:srgbClr val="000000"/>
                </a:solidFill>
                <a:effectLst/>
                <a:latin typeface="Arial Nova Light" panose="020B0304020202020204" pitchFamily="34" charset="0"/>
              </a:rPr>
              <a:t> 320 </a:t>
            </a:r>
            <a:r>
              <a:rPr lang="nl-NL" sz="1200" b="0" i="0" err="1">
                <a:solidFill>
                  <a:srgbClr val="000000"/>
                </a:solidFill>
                <a:effectLst/>
                <a:latin typeface="Arial Nova Light" panose="020B0304020202020204" pitchFamily="34" charset="0"/>
              </a:rPr>
              <a:t>followers</a:t>
            </a:r>
            <a:r>
              <a:rPr lang="nl-NL" sz="1200" b="0" i="0">
                <a:solidFill>
                  <a:srgbClr val="000000"/>
                </a:solidFill>
                <a:effectLst/>
                <a:latin typeface="Arial Nova Light" panose="020B0304020202020204" pitchFamily="34" charset="0"/>
              </a:rPr>
              <a:t>, LinkedIn 189 </a:t>
            </a:r>
            <a:r>
              <a:rPr lang="nl-NL" sz="1200" b="0" i="0" err="1">
                <a:solidFill>
                  <a:srgbClr val="000000"/>
                </a:solidFill>
                <a:effectLst/>
                <a:latin typeface="Arial Nova Light" panose="020B0304020202020204" pitchFamily="34" charset="0"/>
              </a:rPr>
              <a:t>and</a:t>
            </a:r>
            <a:r>
              <a:rPr lang="nl-NL" sz="1200" b="0" i="0">
                <a:solidFill>
                  <a:srgbClr val="000000"/>
                </a:solidFill>
                <a:effectLst/>
                <a:latin typeface="Arial Nova Light" panose="020B0304020202020204" pitchFamily="34" charset="0"/>
              </a:rPr>
              <a:t>  IG 118</a:t>
            </a:r>
            <a:endParaRPr lang="nl-BE" sz="120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15</a:t>
            </a:fld>
            <a:endParaRPr lang="nl-BE"/>
          </a:p>
        </p:txBody>
      </p:sp>
    </p:spTree>
    <p:extLst>
      <p:ext uri="{BB962C8B-B14F-4D97-AF65-F5344CB8AC3E}">
        <p14:creationId xmlns:p14="http://schemas.microsoft.com/office/powerpoint/2010/main" val="1861355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16</a:t>
            </a:fld>
            <a:endParaRPr lang="nl-BE"/>
          </a:p>
        </p:txBody>
      </p:sp>
    </p:spTree>
    <p:extLst>
      <p:ext uri="{BB962C8B-B14F-4D97-AF65-F5344CB8AC3E}">
        <p14:creationId xmlns:p14="http://schemas.microsoft.com/office/powerpoint/2010/main" val="235854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noProof="0">
                <a:latin typeface="Arial Nova Light" panose="020B0304020202020204" pitchFamily="34" charset="0"/>
              </a:rPr>
              <a:t>Lack of time to fully develop this function. </a:t>
            </a:r>
          </a:p>
          <a:p>
            <a:pPr marL="171450" indent="-171450">
              <a:buFontTx/>
              <a:buChar char="-"/>
            </a:pPr>
            <a:r>
              <a:rPr lang="en-GB" sz="1200" noProof="0">
                <a:latin typeface="Arial Nova Light" panose="020B0304020202020204" pitchFamily="34" charset="0"/>
              </a:rPr>
              <a:t>Recommendation on donor anonymity</a:t>
            </a:r>
          </a:p>
          <a:p>
            <a:pPr marL="171450" indent="-171450">
              <a:buFontTx/>
              <a:buChar char="-"/>
            </a:pPr>
            <a:r>
              <a:rPr lang="en-GB" sz="1200" noProof="0">
                <a:latin typeface="Arial Nova Light" panose="020B0304020202020204" pitchFamily="34" charset="0"/>
              </a:rPr>
              <a:t>Meetings with lawyers on testcases</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17</a:t>
            </a:fld>
            <a:endParaRPr lang="nl-BE"/>
          </a:p>
        </p:txBody>
      </p:sp>
    </p:spTree>
    <p:extLst>
      <p:ext uri="{BB962C8B-B14F-4D97-AF65-F5344CB8AC3E}">
        <p14:creationId xmlns:p14="http://schemas.microsoft.com/office/powerpoint/2010/main" val="151219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18</a:t>
            </a:fld>
            <a:endParaRPr lang="nl-BE"/>
          </a:p>
        </p:txBody>
      </p:sp>
    </p:spTree>
    <p:extLst>
      <p:ext uri="{BB962C8B-B14F-4D97-AF65-F5344CB8AC3E}">
        <p14:creationId xmlns:p14="http://schemas.microsoft.com/office/powerpoint/2010/main" val="418184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19</a:t>
            </a:fld>
            <a:endParaRPr lang="nl-BE"/>
          </a:p>
        </p:txBody>
      </p:sp>
    </p:spTree>
    <p:extLst>
      <p:ext uri="{BB962C8B-B14F-4D97-AF65-F5344CB8AC3E}">
        <p14:creationId xmlns:p14="http://schemas.microsoft.com/office/powerpoint/2010/main" val="15904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Homepage: point of </a:t>
            </a:r>
            <a:r>
              <a:rPr lang="nl-BE" err="1"/>
              <a:t>reference</a:t>
            </a:r>
            <a:r>
              <a:rPr lang="nl-BE"/>
              <a:t> </a:t>
            </a:r>
            <a:r>
              <a:rPr lang="nl-BE" err="1"/>
              <a:t>and</a:t>
            </a:r>
            <a:r>
              <a:rPr lang="nl-BE"/>
              <a:t> contact </a:t>
            </a:r>
            <a:r>
              <a:rPr lang="nl-BE" err="1"/>
              <a:t>for</a:t>
            </a:r>
            <a:r>
              <a:rPr lang="nl-BE"/>
              <a:t> </a:t>
            </a:r>
            <a:r>
              <a:rPr lang="nl-BE" err="1"/>
              <a:t>all</a:t>
            </a:r>
            <a:r>
              <a:rPr lang="nl-BE"/>
              <a:t> </a:t>
            </a:r>
            <a:r>
              <a:rPr lang="nl-BE" err="1"/>
              <a:t>questions</a:t>
            </a:r>
            <a:r>
              <a:rPr lang="nl-BE"/>
              <a:t> on </a:t>
            </a:r>
            <a:r>
              <a:rPr lang="nl-BE" err="1"/>
              <a:t>kinship</a:t>
            </a:r>
            <a:r>
              <a:rPr lang="nl-BE"/>
              <a:t> </a:t>
            </a:r>
            <a:r>
              <a:rPr lang="nl-BE" err="1"/>
              <a:t>and</a:t>
            </a:r>
            <a:r>
              <a:rPr lang="nl-BE"/>
              <a:t> </a:t>
            </a:r>
            <a:r>
              <a:rPr lang="nl-BE" err="1"/>
              <a:t>filiation</a:t>
            </a:r>
            <a:r>
              <a:rPr lang="nl-BE"/>
              <a:t>. </a:t>
            </a:r>
          </a:p>
          <a:p>
            <a:r>
              <a:rPr lang="nl-BE"/>
              <a:t>In different </a:t>
            </a:r>
            <a:r>
              <a:rPr lang="nl-BE" err="1"/>
              <a:t>languages</a:t>
            </a:r>
            <a:endParaRPr lang="nl-BE"/>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2</a:t>
            </a:fld>
            <a:endParaRPr lang="nl-BE"/>
          </a:p>
        </p:txBody>
      </p:sp>
    </p:spTree>
    <p:extLst>
      <p:ext uri="{BB962C8B-B14F-4D97-AF65-F5344CB8AC3E}">
        <p14:creationId xmlns:p14="http://schemas.microsoft.com/office/powerpoint/2010/main" val="3749866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grown woman finds out she was donor conceived at the age of 18. This leaves her with immense distress, and she starts searching for her donor. The fact that she had a wonderful childhood, feels good in her family and circle of friends has nothing to do with this psychological pain, identity crisis and feeling of loss. </a:t>
            </a:r>
            <a:br>
              <a:rPr lang="en-GB" dirty="0"/>
            </a:br>
            <a:r>
              <a:rPr lang="en-GB" dirty="0"/>
              <a:t>Using commercial DNA databases, she finds 2 potential donors. She relies on the Afstammingscentrum for support and mediation. One possible donor is very cooperative, agrees to check his DNA. Result: NOT her donor.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other refuses every kind of cooperation. Even though the woman does not want anything more than the reassurance that he is in fact her donor. She’s not after personal contact, alimony or anything else. As he does not agree to any form of even minimal mediation, she finally starts a court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Even within the legal context of donor anonymity, the court, in this case, states that her right to know overrules his right to privacy. The court orders the man to give a DNA sample or pay a fine of €1500/day.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latest news is that he will not appeal this decision….</a:t>
            </a:r>
          </a:p>
          <a:p>
            <a:endParaRPr lang="en-GB" dirty="0"/>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20</a:t>
            </a:fld>
            <a:endParaRPr lang="nl-BE"/>
          </a:p>
        </p:txBody>
      </p:sp>
    </p:spTree>
    <p:extLst>
      <p:ext uri="{BB962C8B-B14F-4D97-AF65-F5344CB8AC3E}">
        <p14:creationId xmlns:p14="http://schemas.microsoft.com/office/powerpoint/2010/main" val="238392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21</a:t>
            </a:fld>
            <a:endParaRPr lang="nl-BE"/>
          </a:p>
        </p:txBody>
      </p:sp>
    </p:spTree>
    <p:extLst>
      <p:ext uri="{BB962C8B-B14F-4D97-AF65-F5344CB8AC3E}">
        <p14:creationId xmlns:p14="http://schemas.microsoft.com/office/powerpoint/2010/main" val="289541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3</a:t>
            </a:fld>
            <a:endParaRPr lang="nl-BE"/>
          </a:p>
        </p:txBody>
      </p:sp>
    </p:spTree>
    <p:extLst>
      <p:ext uri="{BB962C8B-B14F-4D97-AF65-F5344CB8AC3E}">
        <p14:creationId xmlns:p14="http://schemas.microsoft.com/office/powerpoint/2010/main" val="248370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Surprised</a:t>
            </a:r>
            <a:r>
              <a:rPr lang="nl-BE"/>
              <a:t> </a:t>
            </a:r>
            <a:r>
              <a:rPr lang="nl-BE" err="1"/>
              <a:t>by</a:t>
            </a:r>
            <a:r>
              <a:rPr lang="nl-BE"/>
              <a:t> the </a:t>
            </a:r>
            <a:r>
              <a:rPr lang="nl-BE" err="1"/>
              <a:t>questions</a:t>
            </a:r>
            <a:r>
              <a:rPr lang="nl-BE"/>
              <a:t> of a </a:t>
            </a:r>
            <a:r>
              <a:rPr lang="nl-BE" err="1"/>
              <a:t>category</a:t>
            </a:r>
            <a:r>
              <a:rPr lang="nl-BE"/>
              <a:t> of ‘</a:t>
            </a:r>
            <a:r>
              <a:rPr lang="nl-BE" err="1"/>
              <a:t>others</a:t>
            </a:r>
            <a:r>
              <a:rPr lang="nl-BE"/>
              <a:t>’: </a:t>
            </a:r>
          </a:p>
          <a:p>
            <a:pPr marL="171450" indent="-171450">
              <a:buFontTx/>
              <a:buChar char="-"/>
            </a:pPr>
            <a:r>
              <a:rPr lang="nl-BE" err="1"/>
              <a:t>Children</a:t>
            </a:r>
            <a:r>
              <a:rPr lang="nl-BE"/>
              <a:t> born out of </a:t>
            </a:r>
            <a:r>
              <a:rPr lang="nl-BE" err="1"/>
              <a:t>wedlock</a:t>
            </a:r>
            <a:endParaRPr lang="nl-BE"/>
          </a:p>
          <a:p>
            <a:pPr marL="171450" indent="-171450">
              <a:buFontTx/>
              <a:buChar char="-"/>
            </a:pPr>
            <a:r>
              <a:rPr lang="nl-BE" err="1"/>
              <a:t>Unknow</a:t>
            </a:r>
            <a:r>
              <a:rPr lang="nl-BE"/>
              <a:t> (half) siblings</a:t>
            </a:r>
          </a:p>
          <a:p>
            <a:pPr marL="171450" indent="-171450">
              <a:buFontTx/>
              <a:buChar char="-"/>
            </a:pPr>
            <a:r>
              <a:rPr lang="nl-BE"/>
              <a:t>Family </a:t>
            </a:r>
            <a:r>
              <a:rPr lang="nl-BE" err="1"/>
              <a:t>secrets</a:t>
            </a:r>
            <a:r>
              <a:rPr lang="nl-BE"/>
              <a:t>….</a:t>
            </a:r>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4</a:t>
            </a:fld>
            <a:endParaRPr lang="nl-BE"/>
          </a:p>
        </p:txBody>
      </p:sp>
    </p:spTree>
    <p:extLst>
      <p:ext uri="{BB962C8B-B14F-4D97-AF65-F5344CB8AC3E}">
        <p14:creationId xmlns:p14="http://schemas.microsoft.com/office/powerpoint/2010/main" val="271299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Vb</a:t>
            </a:r>
            <a:r>
              <a:rPr lang="en-GB" dirty="0"/>
              <a:t> Swennen</a:t>
            </a:r>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5</a:t>
            </a:fld>
            <a:endParaRPr lang="nl-BE"/>
          </a:p>
        </p:txBody>
      </p:sp>
    </p:spTree>
    <p:extLst>
      <p:ext uri="{BB962C8B-B14F-4D97-AF65-F5344CB8AC3E}">
        <p14:creationId xmlns:p14="http://schemas.microsoft.com/office/powerpoint/2010/main" val="101853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latin typeface="Arial Nova Light" panose="020B0304020202020204" pitchFamily="34" charset="0"/>
              </a:rPr>
              <a:t>Working</a:t>
            </a:r>
            <a:r>
              <a:rPr lang="nl-BE" dirty="0">
                <a:latin typeface="Arial Nova Light" panose="020B0304020202020204" pitchFamily="34" charset="0"/>
              </a:rPr>
              <a:t> on search </a:t>
            </a:r>
            <a:r>
              <a:rPr lang="nl-BE" dirty="0" err="1">
                <a:latin typeface="Arial Nova Light" panose="020B0304020202020204" pitchFamily="34" charset="0"/>
              </a:rPr>
              <a:t>and</a:t>
            </a:r>
            <a:r>
              <a:rPr lang="nl-BE" dirty="0">
                <a:latin typeface="Arial Nova Light" panose="020B0304020202020204" pitchFamily="34" charset="0"/>
              </a:rPr>
              <a:t> </a:t>
            </a:r>
            <a:r>
              <a:rPr lang="nl-BE" dirty="0" err="1">
                <a:latin typeface="Arial Nova Light" panose="020B0304020202020204" pitchFamily="34" charset="0"/>
              </a:rPr>
              <a:t>filiation</a:t>
            </a:r>
            <a:r>
              <a:rPr lang="nl-BE" dirty="0">
                <a:latin typeface="Arial Nova Light" panose="020B0304020202020204" pitchFamily="34" charset="0"/>
              </a:rPr>
              <a:t> </a:t>
            </a:r>
            <a:r>
              <a:rPr lang="nl-BE" dirty="0" err="1">
                <a:latin typeface="Arial Nova Light" panose="020B0304020202020204" pitchFamily="34" charset="0"/>
              </a:rPr>
              <a:t>questions</a:t>
            </a:r>
            <a:r>
              <a:rPr lang="nl-BE" dirty="0">
                <a:latin typeface="Arial Nova Light" panose="020B0304020202020204" pitchFamily="34" charset="0"/>
              </a:rPr>
              <a:t> is </a:t>
            </a:r>
            <a:r>
              <a:rPr lang="nl-BE" dirty="0" err="1">
                <a:latin typeface="Arial Nova Light" panose="020B0304020202020204" pitchFamily="34" charset="0"/>
              </a:rPr>
              <a:t>still</a:t>
            </a:r>
            <a:r>
              <a:rPr lang="nl-BE" dirty="0">
                <a:latin typeface="Arial Nova Light" panose="020B0304020202020204" pitchFamily="34" charset="0"/>
              </a:rPr>
              <a:t> the bulk of the </a:t>
            </a:r>
            <a:r>
              <a:rPr lang="nl-BE" dirty="0" err="1">
                <a:latin typeface="Arial Nova Light" panose="020B0304020202020204" pitchFamily="34" charset="0"/>
              </a:rPr>
              <a:t>every</a:t>
            </a:r>
            <a:r>
              <a:rPr lang="nl-BE" dirty="0">
                <a:latin typeface="Arial Nova Light" panose="020B0304020202020204" pitchFamily="34" charset="0"/>
              </a:rPr>
              <a:t> </a:t>
            </a:r>
            <a:r>
              <a:rPr lang="nl-BE" dirty="0" err="1">
                <a:latin typeface="Arial Nova Light" panose="020B0304020202020204" pitchFamily="34" charset="0"/>
              </a:rPr>
              <a:t>day</a:t>
            </a:r>
            <a:r>
              <a:rPr lang="nl-BE" dirty="0">
                <a:latin typeface="Arial Nova Light" panose="020B0304020202020204" pitchFamily="34" charset="0"/>
              </a:rPr>
              <a:t> </a:t>
            </a:r>
            <a:r>
              <a:rPr lang="nl-BE" dirty="0" err="1">
                <a:latin typeface="Arial Nova Light" panose="020B0304020202020204" pitchFamily="34" charset="0"/>
              </a:rPr>
              <a:t>work</a:t>
            </a:r>
            <a:r>
              <a:rPr lang="nl-BE" dirty="0">
                <a:latin typeface="Arial Nova Light" panose="020B0304020202020204" pitchFamily="34" charset="0"/>
              </a:rPr>
              <a:t>. </a:t>
            </a:r>
            <a:r>
              <a:rPr lang="nl-BE" dirty="0" err="1">
                <a:latin typeface="Arial Nova Light" panose="020B0304020202020204" pitchFamily="34" charset="0"/>
              </a:rPr>
              <a:t>Hardly</a:t>
            </a:r>
            <a:r>
              <a:rPr lang="nl-BE" dirty="0">
                <a:latin typeface="Arial Nova Light" panose="020B0304020202020204" pitchFamily="34" charset="0"/>
              </a:rPr>
              <a:t> </a:t>
            </a:r>
            <a:r>
              <a:rPr lang="nl-BE" dirty="0" err="1">
                <a:latin typeface="Arial Nova Light" panose="020B0304020202020204" pitchFamily="34" charset="0"/>
              </a:rPr>
              <a:t>any</a:t>
            </a:r>
            <a:r>
              <a:rPr lang="nl-BE" dirty="0">
                <a:latin typeface="Arial Nova Light" panose="020B0304020202020204" pitchFamily="34" charset="0"/>
              </a:rPr>
              <a:t> budget </a:t>
            </a:r>
            <a:r>
              <a:rPr lang="nl-BE" dirty="0" err="1">
                <a:latin typeface="Arial Nova Light" panose="020B0304020202020204" pitchFamily="34" charset="0"/>
              </a:rPr>
              <a:t>for</a:t>
            </a:r>
            <a:r>
              <a:rPr lang="nl-BE" dirty="0">
                <a:latin typeface="Arial Nova Light" panose="020B0304020202020204" pitchFamily="34" charset="0"/>
              </a:rPr>
              <a:t> the </a:t>
            </a:r>
            <a:r>
              <a:rPr lang="nl-BE" dirty="0" err="1">
                <a:latin typeface="Arial Nova Light" panose="020B0304020202020204" pitchFamily="34" charset="0"/>
              </a:rPr>
              <a:t>other</a:t>
            </a:r>
            <a:r>
              <a:rPr lang="nl-BE" dirty="0">
                <a:latin typeface="Arial Nova Light" panose="020B0304020202020204" pitchFamily="34" charset="0"/>
              </a:rPr>
              <a:t> mandates. </a:t>
            </a:r>
          </a:p>
          <a:p>
            <a:r>
              <a:rPr lang="nl-BE" dirty="0">
                <a:latin typeface="Arial Nova Light" panose="020B0304020202020204" pitchFamily="34" charset="0"/>
              </a:rPr>
              <a:t>Calls </a:t>
            </a:r>
            <a:r>
              <a:rPr lang="nl-BE" dirty="0" err="1">
                <a:latin typeface="Arial Nova Light" panose="020B0304020202020204" pitchFamily="34" charset="0"/>
              </a:rPr>
              <a:t>since</a:t>
            </a:r>
            <a:r>
              <a:rPr lang="nl-BE" dirty="0">
                <a:latin typeface="Arial Nova Light" panose="020B0304020202020204" pitchFamily="34" charset="0"/>
              </a:rPr>
              <a:t> </a:t>
            </a:r>
            <a:r>
              <a:rPr lang="nl-BE" dirty="0" err="1">
                <a:latin typeface="Arial Nova Light" panose="020B0304020202020204" pitchFamily="34" charset="0"/>
              </a:rPr>
              <a:t>day</a:t>
            </a:r>
            <a:r>
              <a:rPr lang="nl-BE" dirty="0">
                <a:latin typeface="Arial Nova Light" panose="020B0304020202020204" pitchFamily="34" charset="0"/>
              </a:rPr>
              <a:t> 1! More </a:t>
            </a:r>
            <a:r>
              <a:rPr lang="nl-BE" dirty="0" err="1">
                <a:latin typeface="Arial Nova Light" panose="020B0304020202020204" pitchFamily="34" charset="0"/>
              </a:rPr>
              <a:t>than</a:t>
            </a:r>
            <a:r>
              <a:rPr lang="nl-BE" dirty="0">
                <a:latin typeface="Arial Nova Light" panose="020B0304020202020204" pitchFamily="34" charset="0"/>
              </a:rPr>
              <a:t> </a:t>
            </a:r>
            <a:r>
              <a:rPr lang="nl-BE" dirty="0" err="1">
                <a:latin typeface="Arial Nova Light" panose="020B0304020202020204" pitchFamily="34" charset="0"/>
              </a:rPr>
              <a:t>expected</a:t>
            </a:r>
            <a:r>
              <a:rPr lang="nl-BE" dirty="0">
                <a:latin typeface="Arial Nova Light" panose="020B0304020202020204" pitchFamily="34" charset="0"/>
              </a:rPr>
              <a:t>, the center does </a:t>
            </a:r>
            <a:r>
              <a:rPr lang="nl-BE" dirty="0" err="1">
                <a:latin typeface="Arial Nova Light" panose="020B0304020202020204" pitchFamily="34" charset="0"/>
              </a:rPr>
              <a:t>answer</a:t>
            </a:r>
            <a:r>
              <a:rPr lang="nl-BE" dirty="0">
                <a:latin typeface="Arial Nova Light" panose="020B0304020202020204" pitchFamily="34" charset="0"/>
              </a:rPr>
              <a:t> to a real </a:t>
            </a:r>
            <a:r>
              <a:rPr lang="nl-BE" dirty="0" err="1">
                <a:latin typeface="Arial Nova Light" panose="020B0304020202020204" pitchFamily="34" charset="0"/>
              </a:rPr>
              <a:t>need</a:t>
            </a:r>
            <a:endParaRPr lang="nl-BE" dirty="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6</a:t>
            </a:fld>
            <a:endParaRPr lang="nl-BE"/>
          </a:p>
        </p:txBody>
      </p:sp>
    </p:spTree>
    <p:extLst>
      <p:ext uri="{BB962C8B-B14F-4D97-AF65-F5344CB8AC3E}">
        <p14:creationId xmlns:p14="http://schemas.microsoft.com/office/powerpoint/2010/main" val="269129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Arial Nova Light" panose="020B0304020202020204" pitchFamily="34" charset="0"/>
              </a:rPr>
              <a:t>The </a:t>
            </a:r>
            <a:r>
              <a:rPr lang="nl-BE" sz="1200" dirty="0" err="1">
                <a:latin typeface="Arial Nova Light" panose="020B0304020202020204" pitchFamily="34" charset="0"/>
              </a:rPr>
              <a:t>given</a:t>
            </a:r>
            <a:r>
              <a:rPr lang="nl-BE" sz="1200" dirty="0">
                <a:latin typeface="Arial Nova Light" panose="020B0304020202020204" pitchFamily="34" charset="0"/>
              </a:rPr>
              <a:t> procedure </a:t>
            </a:r>
            <a:r>
              <a:rPr lang="nl-BE" sz="1200" dirty="0" err="1">
                <a:latin typeface="Arial Nova Light" panose="020B0304020202020204" pitchFamily="34" charset="0"/>
              </a:rPr>
              <a:t>from</a:t>
            </a:r>
            <a:r>
              <a:rPr lang="nl-BE" sz="1200" dirty="0">
                <a:latin typeface="Arial Nova Light" panose="020B0304020202020204" pitchFamily="34" charset="0"/>
              </a:rPr>
              <a:t> contact tot follow-up, </a:t>
            </a:r>
            <a:r>
              <a:rPr lang="nl-BE" sz="1200" dirty="0" err="1">
                <a:latin typeface="Arial Nova Light" panose="020B0304020202020204" pitchFamily="34" charset="0"/>
              </a:rPr>
              <a:t>adapted</a:t>
            </a:r>
            <a:r>
              <a:rPr lang="nl-BE" sz="1200" dirty="0">
                <a:latin typeface="Arial Nova Light" panose="020B0304020202020204" pitchFamily="34" charset="0"/>
              </a:rPr>
              <a:t> to </a:t>
            </a:r>
            <a:r>
              <a:rPr lang="nl-BE" sz="1200" dirty="0" err="1">
                <a:latin typeface="Arial Nova Light" panose="020B0304020202020204" pitchFamily="34" charset="0"/>
              </a:rPr>
              <a:t>every</a:t>
            </a:r>
            <a:r>
              <a:rPr lang="nl-BE" sz="1200" dirty="0">
                <a:latin typeface="Arial Nova Light" panose="020B0304020202020204" pitchFamily="34" charset="0"/>
              </a:rPr>
              <a:t> </a:t>
            </a:r>
            <a:r>
              <a:rPr lang="nl-BE" sz="1200" dirty="0" err="1">
                <a:latin typeface="Arial Nova Light" panose="020B0304020202020204" pitchFamily="34" charset="0"/>
              </a:rPr>
              <a:t>unique</a:t>
            </a:r>
            <a:r>
              <a:rPr lang="nl-BE" sz="1200" dirty="0">
                <a:latin typeface="Arial Nova Light" panose="020B0304020202020204" pitchFamily="34" charset="0"/>
              </a:rPr>
              <a:t>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a:latin typeface="Arial Nova Light" panose="020B0304020202020204" pitchFamily="34" charset="0"/>
              </a:rPr>
              <a:t>Contact </a:t>
            </a:r>
            <a:r>
              <a:rPr lang="nl-BE" sz="1200" dirty="0" err="1">
                <a:latin typeface="Arial Nova Light" panose="020B0304020202020204" pitchFamily="34" charset="0"/>
              </a:rPr>
              <a:t>by</a:t>
            </a:r>
            <a:r>
              <a:rPr lang="nl-BE" sz="1200" dirty="0">
                <a:latin typeface="Arial Nova Light" panose="020B0304020202020204" pitchFamily="34" charset="0"/>
              </a:rPr>
              <a:t> the client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err="1">
                <a:latin typeface="Arial Nova Light" panose="020B0304020202020204" pitchFamily="34" charset="0"/>
              </a:rPr>
              <a:t>Offical</a:t>
            </a:r>
            <a:r>
              <a:rPr lang="nl-BE" sz="1200" dirty="0">
                <a:latin typeface="Arial Nova Light" panose="020B0304020202020204" pitchFamily="34" charset="0"/>
              </a:rPr>
              <a:t> </a:t>
            </a:r>
            <a:r>
              <a:rPr lang="nl-BE" sz="1200" dirty="0" err="1">
                <a:latin typeface="Arial Nova Light" panose="020B0304020202020204" pitchFamily="34" charset="0"/>
              </a:rPr>
              <a:t>application</a:t>
            </a:r>
            <a:r>
              <a:rPr lang="nl-BE" sz="1200" dirty="0">
                <a:latin typeface="Arial Nova Light" panose="020B0304020202020204" pitchFamily="34" charset="0"/>
              </a:rPr>
              <a:t>, opening of a file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a:latin typeface="Arial Nova Light" panose="020B0304020202020204" pitchFamily="34" charset="0"/>
              </a:rPr>
              <a:t>Intake, </a:t>
            </a:r>
            <a:r>
              <a:rPr lang="nl-BE" sz="1200" dirty="0" err="1">
                <a:latin typeface="Arial Nova Light" panose="020B0304020202020204" pitchFamily="34" charset="0"/>
              </a:rPr>
              <a:t>formal</a:t>
            </a:r>
            <a:r>
              <a:rPr lang="nl-BE" sz="1200" dirty="0">
                <a:latin typeface="Arial Nova Light" panose="020B0304020202020204" pitchFamily="34" charset="0"/>
              </a:rPr>
              <a:t> </a:t>
            </a:r>
            <a:r>
              <a:rPr lang="nl-BE" sz="1200" dirty="0" err="1">
                <a:latin typeface="Arial Nova Light" panose="020B0304020202020204" pitchFamily="34" charset="0"/>
              </a:rPr>
              <a:t>and</a:t>
            </a:r>
            <a:r>
              <a:rPr lang="nl-BE" sz="1200" dirty="0">
                <a:latin typeface="Arial Nova Light" panose="020B0304020202020204" pitchFamily="34" charset="0"/>
              </a:rPr>
              <a:t> explicit agreement on </a:t>
            </a:r>
            <a:r>
              <a:rPr lang="nl-BE" sz="1200" dirty="0" err="1">
                <a:latin typeface="Arial Nova Light" panose="020B0304020202020204" pitchFamily="34" charset="0"/>
              </a:rPr>
              <a:t>all</a:t>
            </a:r>
            <a:r>
              <a:rPr lang="nl-BE" sz="1200" dirty="0">
                <a:latin typeface="Arial Nova Light" panose="020B0304020202020204" pitchFamily="34" charset="0"/>
              </a:rPr>
              <a:t> different steps </a:t>
            </a:r>
            <a:r>
              <a:rPr lang="nl-BE" sz="1200" dirty="0" err="1">
                <a:latin typeface="Arial Nova Light" panose="020B0304020202020204" pitchFamily="34" charset="0"/>
              </a:rPr>
              <a:t>that</a:t>
            </a:r>
            <a:r>
              <a:rPr lang="nl-BE" sz="1200" dirty="0">
                <a:latin typeface="Arial Nova Light" panose="020B0304020202020204" pitchFamily="34" charset="0"/>
              </a:rPr>
              <a:t> </a:t>
            </a:r>
            <a:r>
              <a:rPr lang="nl-BE" sz="1200" dirty="0" err="1">
                <a:latin typeface="Arial Nova Light" panose="020B0304020202020204" pitchFamily="34" charset="0"/>
              </a:rPr>
              <a:t>can</a:t>
            </a:r>
            <a:r>
              <a:rPr lang="nl-BE" sz="1200" dirty="0">
                <a:latin typeface="Arial Nova Light" panose="020B0304020202020204" pitchFamily="34" charset="0"/>
              </a:rPr>
              <a:t> </a:t>
            </a:r>
            <a:r>
              <a:rPr lang="nl-BE" sz="1200" dirty="0" err="1">
                <a:latin typeface="Arial Nova Light" panose="020B0304020202020204" pitchFamily="34" charset="0"/>
              </a:rPr>
              <a:t>be</a:t>
            </a:r>
            <a:r>
              <a:rPr lang="nl-BE" sz="1200" dirty="0">
                <a:latin typeface="Arial Nova Light" panose="020B0304020202020204" pitchFamily="34" charset="0"/>
              </a:rPr>
              <a:t> taken, privacy </a:t>
            </a:r>
            <a:r>
              <a:rPr lang="nl-BE" sz="1200" dirty="0" err="1">
                <a:latin typeface="Arial Nova Light" panose="020B0304020202020204" pitchFamily="34" charset="0"/>
              </a:rPr>
              <a:t>declaration</a:t>
            </a:r>
            <a:r>
              <a:rPr lang="nl-BE" sz="1200" dirty="0">
                <a:latin typeface="Arial Nova Light" panose="020B0304020202020204" pitchFamily="34" charset="0"/>
              </a:rPr>
              <a:t>, </a:t>
            </a:r>
            <a:r>
              <a:rPr lang="nl-BE" sz="1200" dirty="0" err="1">
                <a:latin typeface="Arial Nova Light" panose="020B0304020202020204" pitchFamily="34" charset="0"/>
              </a:rPr>
              <a:t>explanation</a:t>
            </a:r>
            <a:r>
              <a:rPr lang="nl-BE" sz="1200" dirty="0">
                <a:latin typeface="Arial Nova Light" panose="020B0304020202020204" pitchFamily="34" charset="0"/>
              </a:rPr>
              <a:t> on the </a:t>
            </a:r>
            <a:r>
              <a:rPr lang="nl-BE" sz="1200" dirty="0" err="1">
                <a:latin typeface="Arial Nova Light" panose="020B0304020202020204" pitchFamily="34" charset="0"/>
              </a:rPr>
              <a:t>work</a:t>
            </a:r>
            <a:endParaRPr lang="nl-BE" sz="1200" dirty="0">
              <a:latin typeface="Arial Nova Light" panose="020B03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a:latin typeface="Arial Nova Light" panose="020B0304020202020204" pitchFamily="34" charset="0"/>
              </a:rPr>
              <a:t>Search actions </a:t>
            </a:r>
            <a:r>
              <a:rPr lang="nl-BE" sz="1200" dirty="0" err="1">
                <a:latin typeface="Arial Nova Light" panose="020B0304020202020204" pitchFamily="34" charset="0"/>
              </a:rPr>
              <a:t>and</a:t>
            </a:r>
            <a:r>
              <a:rPr lang="nl-BE" sz="1200" dirty="0">
                <a:latin typeface="Arial Nova Light" panose="020B0304020202020204" pitchFamily="34" charset="0"/>
              </a:rPr>
              <a:t> support (</a:t>
            </a:r>
            <a:r>
              <a:rPr lang="nl-BE" sz="1200" dirty="0" err="1">
                <a:latin typeface="Arial Nova Light" panose="020B0304020202020204" pitchFamily="34" charset="0"/>
              </a:rPr>
              <a:t>can</a:t>
            </a:r>
            <a:r>
              <a:rPr lang="nl-BE" sz="1200" dirty="0">
                <a:latin typeface="Arial Nova Light" panose="020B0304020202020204" pitchFamily="34" charset="0"/>
              </a:rPr>
              <a:t> take a long 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err="1">
                <a:latin typeface="Arial Nova Light" panose="020B0304020202020204" pitchFamily="34" charset="0"/>
              </a:rPr>
              <a:t>Results</a:t>
            </a:r>
            <a:r>
              <a:rPr lang="nl-BE" sz="1200" dirty="0">
                <a:latin typeface="Arial Nova Light" panose="020B0304020202020204" pitchFamily="34" charset="0"/>
              </a:rPr>
              <a:t>. </a:t>
            </a:r>
            <a:r>
              <a:rPr lang="nl-BE" sz="1200" dirty="0" err="1">
                <a:latin typeface="Arial Nova Light" panose="020B0304020202020204" pitchFamily="34" charset="0"/>
              </a:rPr>
              <a:t>What</a:t>
            </a:r>
            <a:r>
              <a:rPr lang="nl-BE" sz="1200" dirty="0">
                <a:latin typeface="Arial Nova Light" panose="020B0304020202020204" pitchFamily="34" charset="0"/>
              </a:rPr>
              <a:t> does </a:t>
            </a:r>
            <a:r>
              <a:rPr lang="nl-BE" sz="1200" dirty="0" err="1">
                <a:latin typeface="Arial Nova Light" panose="020B0304020202020204" pitchFamily="34" charset="0"/>
              </a:rPr>
              <a:t>that</a:t>
            </a:r>
            <a:r>
              <a:rPr lang="nl-BE" sz="1200" dirty="0">
                <a:latin typeface="Arial Nova Light" panose="020B0304020202020204" pitchFamily="34" charset="0"/>
              </a:rPr>
              <a:t> </a:t>
            </a:r>
            <a:r>
              <a:rPr lang="nl-BE" sz="1200" dirty="0" err="1">
                <a:latin typeface="Arial Nova Light" panose="020B0304020202020204" pitchFamily="34" charset="0"/>
              </a:rPr>
              <a:t>mean</a:t>
            </a:r>
            <a:r>
              <a:rPr lang="nl-BE" sz="1200" dirty="0">
                <a:latin typeface="Arial Nova Light" panose="020B0304020202020204" pitchFamily="34" charset="0"/>
              </a:rPr>
              <a:t>? A </a:t>
            </a:r>
            <a:r>
              <a:rPr lang="nl-BE" sz="1200" dirty="0" err="1">
                <a:latin typeface="Arial Nova Light" panose="020B0304020202020204" pitchFamily="34" charset="0"/>
              </a:rPr>
              <a:t>satisfying</a:t>
            </a:r>
            <a:r>
              <a:rPr lang="nl-BE" sz="1200" dirty="0">
                <a:latin typeface="Arial Nova Light" panose="020B0304020202020204" pitchFamily="34" charset="0"/>
              </a:rPr>
              <a:t> </a:t>
            </a:r>
            <a:r>
              <a:rPr lang="nl-BE" sz="1200" dirty="0" err="1">
                <a:latin typeface="Arial Nova Light" panose="020B0304020202020204" pitchFamily="34" charset="0"/>
              </a:rPr>
              <a:t>answer</a:t>
            </a:r>
            <a:r>
              <a:rPr lang="nl-BE" sz="1200" dirty="0">
                <a:latin typeface="Arial Nova Light" panose="020B0304020202020204" pitchFamily="34" charset="0"/>
              </a:rPr>
              <a:t> to the </a:t>
            </a:r>
            <a:r>
              <a:rPr lang="nl-BE" sz="1200" dirty="0" err="1">
                <a:latin typeface="Arial Nova Light" panose="020B0304020202020204" pitchFamily="34" charset="0"/>
              </a:rPr>
              <a:t>actual</a:t>
            </a:r>
            <a:r>
              <a:rPr lang="nl-BE" sz="1200" dirty="0">
                <a:latin typeface="Arial Nova Light" panose="020B0304020202020204" pitchFamily="34" charset="0"/>
              </a:rPr>
              <a:t> question (</a:t>
            </a:r>
            <a:r>
              <a:rPr lang="nl-BE" sz="1200" dirty="0" err="1">
                <a:latin typeface="Arial Nova Light" panose="020B0304020202020204" pitchFamily="34" charset="0"/>
              </a:rPr>
              <a:t>not</a:t>
            </a:r>
            <a:r>
              <a:rPr lang="nl-BE" sz="1200" dirty="0">
                <a:latin typeface="Arial Nova Light" panose="020B0304020202020204" pitchFamily="34" charset="0"/>
              </a:rPr>
              <a:t> </a:t>
            </a:r>
            <a:r>
              <a:rPr lang="nl-BE" sz="1200" dirty="0" err="1">
                <a:latin typeface="Arial Nova Light" panose="020B0304020202020204" pitchFamily="34" charset="0"/>
              </a:rPr>
              <a:t>always</a:t>
            </a:r>
            <a:r>
              <a:rPr lang="nl-BE" sz="1200" dirty="0">
                <a:latin typeface="Arial Nova Light" panose="020B0304020202020204" pitchFamily="34" charset="0"/>
              </a:rPr>
              <a:t> real contact in person)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dirty="0">
                <a:latin typeface="Arial Nova Light" panose="020B0304020202020204" pitchFamily="34" charset="0"/>
              </a:rPr>
              <a:t>Follow up. We </a:t>
            </a:r>
            <a:r>
              <a:rPr lang="nl-BE" sz="1200" dirty="0" err="1">
                <a:latin typeface="Arial Nova Light" panose="020B0304020202020204" pitchFamily="34" charset="0"/>
              </a:rPr>
              <a:t>hardly</a:t>
            </a:r>
            <a:r>
              <a:rPr lang="nl-BE" sz="1200" dirty="0">
                <a:latin typeface="Arial Nova Light" panose="020B0304020202020204" pitchFamily="34" charset="0"/>
              </a:rPr>
              <a:t> ever </a:t>
            </a:r>
            <a:r>
              <a:rPr lang="nl-BE" sz="1200" dirty="0" err="1">
                <a:latin typeface="Arial Nova Light" panose="020B0304020202020204" pitchFamily="34" charset="0"/>
              </a:rPr>
              <a:t>really</a:t>
            </a:r>
            <a:r>
              <a:rPr lang="nl-BE" sz="1200" dirty="0">
                <a:latin typeface="Arial Nova Light" panose="020B0304020202020204" pitchFamily="34" charset="0"/>
              </a:rPr>
              <a:t> ‘close’ a case. </a:t>
            </a:r>
            <a:r>
              <a:rPr lang="nl-BE" sz="1200" dirty="0" err="1">
                <a:latin typeface="Arial Nova Light" panose="020B0304020202020204" pitchFamily="34" charset="0"/>
              </a:rPr>
              <a:t>Can</a:t>
            </a:r>
            <a:r>
              <a:rPr lang="nl-BE" sz="1200" dirty="0">
                <a:latin typeface="Arial Nova Light" panose="020B0304020202020204" pitchFamily="34" charset="0"/>
              </a:rPr>
              <a:t> </a:t>
            </a:r>
            <a:r>
              <a:rPr lang="nl-BE" sz="1200" dirty="0" err="1">
                <a:latin typeface="Arial Nova Light" panose="020B0304020202020204" pitchFamily="34" charset="0"/>
              </a:rPr>
              <a:t>also</a:t>
            </a:r>
            <a:r>
              <a:rPr lang="nl-BE" sz="1200" dirty="0">
                <a:latin typeface="Arial Nova Light" panose="020B0304020202020204" pitchFamily="34" charset="0"/>
              </a:rPr>
              <a:t> </a:t>
            </a:r>
            <a:r>
              <a:rPr lang="nl-BE" sz="1200" dirty="0" err="1">
                <a:latin typeface="Arial Nova Light" panose="020B0304020202020204" pitchFamily="34" charset="0"/>
              </a:rPr>
              <a:t>be</a:t>
            </a:r>
            <a:r>
              <a:rPr lang="nl-BE" sz="1200" dirty="0">
                <a:latin typeface="Arial Nova Light" panose="020B0304020202020204" pitchFamily="34" charset="0"/>
              </a:rPr>
              <a:t> </a:t>
            </a:r>
            <a:r>
              <a:rPr lang="nl-BE" sz="1200" dirty="0" err="1">
                <a:latin typeface="Arial Nova Light" panose="020B0304020202020204" pitchFamily="34" charset="0"/>
              </a:rPr>
              <a:t>referral</a:t>
            </a:r>
            <a:r>
              <a:rPr lang="nl-BE" sz="1200" dirty="0">
                <a:latin typeface="Arial Nova Light" panose="020B0304020202020204" pitchFamily="34" charset="0"/>
              </a:rPr>
              <a:t> follow up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l-BE" sz="1200" dirty="0">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rgbClr val="DD488C"/>
                </a:solidFill>
                <a:latin typeface="Arial Nova Light" panose="020B0304020202020204" pitchFamily="34" charset="0"/>
              </a:rPr>
              <a:t>Cases </a:t>
            </a:r>
            <a:r>
              <a:rPr lang="nl-BE" sz="1200" b="1" dirty="0" err="1">
                <a:solidFill>
                  <a:srgbClr val="DD488C"/>
                </a:solidFill>
                <a:latin typeface="Arial Nova Light" panose="020B0304020202020204" pitchFamily="34" charset="0"/>
              </a:rPr>
              <a:t>since</a:t>
            </a:r>
            <a:r>
              <a:rPr lang="nl-BE" sz="1200" b="1" dirty="0">
                <a:solidFill>
                  <a:srgbClr val="DD488C"/>
                </a:solidFill>
                <a:latin typeface="Arial Nova Light" panose="020B0304020202020204" pitchFamily="34" charset="0"/>
              </a:rPr>
              <a:t> april 1st 2021 </a:t>
            </a:r>
            <a:r>
              <a:rPr lang="nl-BE" sz="1200" b="1" dirty="0" err="1">
                <a:solidFill>
                  <a:srgbClr val="DD488C"/>
                </a:solidFill>
                <a:latin typeface="Arial Nova Light" panose="020B0304020202020204" pitchFamily="34" charset="0"/>
              </a:rPr>
              <a:t>till</a:t>
            </a:r>
            <a:r>
              <a:rPr lang="nl-BE" sz="1200" b="1" dirty="0">
                <a:solidFill>
                  <a:srgbClr val="DD488C"/>
                </a:solidFill>
                <a:latin typeface="Arial Nova Light" panose="020B0304020202020204" pitchFamily="34" charset="0"/>
              </a:rPr>
              <a:t> </a:t>
            </a:r>
            <a:r>
              <a:rPr lang="nl-BE" sz="1200" b="1" dirty="0" err="1">
                <a:solidFill>
                  <a:srgbClr val="DD488C"/>
                </a:solidFill>
                <a:latin typeface="Arial Nova Light" panose="020B0304020202020204" pitchFamily="34" charset="0"/>
              </a:rPr>
              <a:t>beginning</a:t>
            </a:r>
            <a:r>
              <a:rPr lang="nl-BE" sz="1200" b="1" dirty="0">
                <a:solidFill>
                  <a:srgbClr val="DD488C"/>
                </a:solidFill>
                <a:latin typeface="Arial Nova Light" panose="020B0304020202020204" pitchFamily="34" charset="0"/>
              </a:rPr>
              <a:t> </a:t>
            </a:r>
            <a:r>
              <a:rPr lang="nl-BE" sz="1200" b="1" dirty="0" err="1">
                <a:solidFill>
                  <a:srgbClr val="DD488C"/>
                </a:solidFill>
                <a:latin typeface="Arial Nova Light" panose="020B0304020202020204" pitchFamily="34" charset="0"/>
              </a:rPr>
              <a:t>july</a:t>
            </a:r>
            <a:r>
              <a:rPr lang="nl-BE" sz="1200" b="1" dirty="0">
                <a:solidFill>
                  <a:srgbClr val="DD488C"/>
                </a:solidFill>
                <a:latin typeface="Arial Nova Light" panose="020B0304020202020204" pitchFamily="34" charset="0"/>
              </a:rPr>
              <a:t> 2023: 670! </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7</a:t>
            </a:fld>
            <a:endParaRPr lang="nl-BE"/>
          </a:p>
        </p:txBody>
      </p:sp>
    </p:spTree>
    <p:extLst>
      <p:ext uri="{BB962C8B-B14F-4D97-AF65-F5344CB8AC3E}">
        <p14:creationId xmlns:p14="http://schemas.microsoft.com/office/powerpoint/2010/main" val="124516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491490" lvl="0" indent="0">
              <a:spcAft>
                <a:spcPts val="0"/>
              </a:spcAft>
              <a:buSzPts val="1100"/>
              <a:buFont typeface="Tahoma" panose="020B0604030504040204" pitchFamily="34" charset="0"/>
              <a:buNone/>
              <a:tabLst>
                <a:tab pos="311150" algn="l"/>
                <a:tab pos="311785" algn="l"/>
              </a:tabLst>
            </a:pPr>
            <a:endParaRPr lang="nl-BE" sz="120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8</a:t>
            </a:fld>
            <a:endParaRPr lang="nl-BE"/>
          </a:p>
        </p:txBody>
      </p:sp>
    </p:spTree>
    <p:extLst>
      <p:ext uri="{BB962C8B-B14F-4D97-AF65-F5344CB8AC3E}">
        <p14:creationId xmlns:p14="http://schemas.microsoft.com/office/powerpoint/2010/main" val="246715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Since</a:t>
            </a:r>
            <a:r>
              <a:rPr lang="nl-BE" dirty="0"/>
              <a:t> the start april 1st 2021 </a:t>
            </a:r>
            <a:r>
              <a:rPr lang="nl-BE" dirty="0" err="1"/>
              <a:t>untill</a:t>
            </a:r>
            <a:r>
              <a:rPr lang="nl-BE" dirty="0"/>
              <a:t> </a:t>
            </a:r>
            <a:r>
              <a:rPr lang="nl-BE" dirty="0" err="1"/>
              <a:t>beginning</a:t>
            </a:r>
            <a:r>
              <a:rPr lang="nl-BE" dirty="0"/>
              <a:t> </a:t>
            </a:r>
            <a:r>
              <a:rPr lang="nl-BE" dirty="0" err="1"/>
              <a:t>july</a:t>
            </a:r>
            <a:r>
              <a:rPr lang="nl-BE" dirty="0"/>
              <a:t>: 670 cases</a:t>
            </a:r>
          </a:p>
          <a:p>
            <a:r>
              <a:rPr lang="nl-BE" dirty="0"/>
              <a:t>- National </a:t>
            </a:r>
            <a:r>
              <a:rPr lang="nl-BE" dirty="0" err="1"/>
              <a:t>adoptees</a:t>
            </a:r>
            <a:r>
              <a:rPr lang="nl-BE" dirty="0"/>
              <a:t> </a:t>
            </a:r>
            <a:r>
              <a:rPr lang="nl-BE" dirty="0" err="1"/>
              <a:t>include</a:t>
            </a:r>
            <a:r>
              <a:rPr lang="nl-BE" dirty="0"/>
              <a:t> </a:t>
            </a:r>
            <a:r>
              <a:rPr lang="nl-BE" dirty="0" err="1"/>
              <a:t>abandoned</a:t>
            </a:r>
            <a:r>
              <a:rPr lang="nl-BE" dirty="0"/>
              <a:t> </a:t>
            </a:r>
            <a:r>
              <a:rPr lang="nl-BE" dirty="0" err="1"/>
              <a:t>children</a:t>
            </a:r>
            <a:r>
              <a:rPr lang="nl-BE" dirty="0"/>
              <a:t> </a:t>
            </a:r>
            <a:r>
              <a:rPr lang="nl-BE" dirty="0" err="1"/>
              <a:t>and</a:t>
            </a:r>
            <a:r>
              <a:rPr lang="nl-BE" dirty="0"/>
              <a:t> ‘sous-X’</a:t>
            </a:r>
          </a:p>
          <a:p>
            <a:r>
              <a:rPr lang="nl-BE" dirty="0"/>
              <a:t>- First </a:t>
            </a:r>
            <a:r>
              <a:rPr lang="nl-BE" dirty="0" err="1"/>
              <a:t>parents</a:t>
            </a:r>
            <a:r>
              <a:rPr lang="nl-BE" dirty="0"/>
              <a:t>: 17 </a:t>
            </a:r>
            <a:r>
              <a:rPr lang="nl-BE" dirty="0" err="1"/>
              <a:t>national</a:t>
            </a:r>
            <a:r>
              <a:rPr lang="nl-BE" dirty="0"/>
              <a:t> </a:t>
            </a:r>
            <a:r>
              <a:rPr lang="nl-BE" dirty="0" err="1"/>
              <a:t>adoptions</a:t>
            </a:r>
            <a:r>
              <a:rPr lang="nl-BE" dirty="0"/>
              <a:t>, 4 </a:t>
            </a:r>
            <a:r>
              <a:rPr lang="nl-BE" dirty="0" err="1"/>
              <a:t>transnational</a:t>
            </a:r>
            <a:r>
              <a:rPr lang="nl-BE" dirty="0"/>
              <a:t> (Ethiopia </a:t>
            </a:r>
            <a:r>
              <a:rPr lang="nl-BE" dirty="0" err="1"/>
              <a:t>and</a:t>
            </a:r>
            <a:r>
              <a:rPr lang="nl-BE" dirty="0"/>
              <a:t> Guatemala)</a:t>
            </a:r>
          </a:p>
          <a:p>
            <a:r>
              <a:rPr lang="nl-BE" dirty="0"/>
              <a:t>- ‘</a:t>
            </a:r>
            <a:r>
              <a:rPr lang="nl-BE" dirty="0" err="1"/>
              <a:t>Nothing</a:t>
            </a:r>
            <a:r>
              <a:rPr lang="nl-BE" dirty="0"/>
              <a:t>’ </a:t>
            </a:r>
            <a:r>
              <a:rPr lang="nl-BE" dirty="0" err="1"/>
              <a:t>and</a:t>
            </a:r>
            <a:r>
              <a:rPr lang="nl-BE" dirty="0"/>
              <a:t> </a:t>
            </a:r>
            <a:r>
              <a:rPr lang="nl-BE" dirty="0" err="1"/>
              <a:t>waiting</a:t>
            </a:r>
            <a:r>
              <a:rPr lang="nl-BE" dirty="0"/>
              <a:t> list (</a:t>
            </a:r>
            <a:r>
              <a:rPr lang="nl-BE" dirty="0" err="1"/>
              <a:t>little</a:t>
            </a:r>
            <a:r>
              <a:rPr lang="nl-BE" dirty="0"/>
              <a:t> over 100)</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9</a:t>
            </a:fld>
            <a:endParaRPr lang="nl-BE"/>
          </a:p>
        </p:txBody>
      </p:sp>
    </p:spTree>
    <p:extLst>
      <p:ext uri="{BB962C8B-B14F-4D97-AF65-F5344CB8AC3E}">
        <p14:creationId xmlns:p14="http://schemas.microsoft.com/office/powerpoint/2010/main" val="305221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02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A7E1578-9701-1449-9E66-C5CA3714E4FD}"/>
              </a:ext>
            </a:extLst>
          </p:cNvPr>
          <p:cNvSpPr>
            <a:spLocks noGrp="1"/>
          </p:cNvSpPr>
          <p:nvPr>
            <p:ph type="dt" sz="half" idx="10"/>
          </p:nvPr>
        </p:nvSpPr>
        <p:spPr/>
        <p:txBody>
          <a:bodyPr/>
          <a:lstStyle/>
          <a:p>
            <a:fld id="{7AB108EA-DC95-8641-9369-718D27C449D4}"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D7BB8913-387A-D645-8CCF-8C98E668F15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D27E72B-B874-3A44-88E3-FEFFE5077F11}"/>
              </a:ext>
            </a:extLst>
          </p:cNvPr>
          <p:cNvSpPr>
            <a:spLocks noGrp="1"/>
          </p:cNvSpPr>
          <p:nvPr>
            <p:ph type="sldNum" sz="quarter" idx="12"/>
          </p:nvPr>
        </p:nvSpPr>
        <p:spPr>
          <a:xfrm>
            <a:off x="8610600" y="6356350"/>
            <a:ext cx="1402080" cy="365125"/>
          </a:xfrm>
        </p:spPr>
        <p:txBody>
          <a:bodyPr/>
          <a:lstStyle/>
          <a:p>
            <a:fld id="{A204259D-1CDE-FB48-89E4-3AB9ABE769E8}" type="slidenum">
              <a:rPr lang="nl-BE" smtClean="0"/>
              <a:t>‹nr.›</a:t>
            </a:fld>
            <a:endParaRPr lang="nl-BE"/>
          </a:p>
        </p:txBody>
      </p:sp>
    </p:spTree>
    <p:extLst>
      <p:ext uri="{BB962C8B-B14F-4D97-AF65-F5344CB8AC3E}">
        <p14:creationId xmlns:p14="http://schemas.microsoft.com/office/powerpoint/2010/main" val="312242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DE7BE-D684-234E-840A-C559FFAEE2A1}"/>
              </a:ext>
            </a:extLst>
          </p:cNvPr>
          <p:cNvSpPr>
            <a:spLocks noGrp="1"/>
          </p:cNvSpPr>
          <p:nvPr>
            <p:ph type="title"/>
          </p:nvPr>
        </p:nvSpPr>
        <p:spPr>
          <a:xfrm>
            <a:off x="838200" y="365125"/>
            <a:ext cx="10515600" cy="1325563"/>
          </a:xfrm>
          <a:prstGeom prst="rect">
            <a:avLst/>
          </a:prstGeom>
        </p:spPr>
        <p:txBody>
          <a:bodyPr/>
          <a:lstStyle>
            <a:lvl1pPr>
              <a:defRPr sz="3200" b="0" i="0">
                <a:solidFill>
                  <a:srgbClr val="602A7A"/>
                </a:solidFill>
                <a:latin typeface="Arial Nova" panose="020B0504020202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5038F8-18F9-DB41-AD73-050CF787EE18}"/>
              </a:ext>
            </a:extLst>
          </p:cNvPr>
          <p:cNvSpPr>
            <a:spLocks noGrp="1"/>
          </p:cNvSpPr>
          <p:nvPr>
            <p:ph sz="half" idx="1" hasCustomPrompt="1"/>
          </p:nvPr>
        </p:nvSpPr>
        <p:spPr>
          <a:xfrm>
            <a:off x="838200" y="1825625"/>
            <a:ext cx="3105150" cy="4351338"/>
          </a:xfrm>
          <a:prstGeom prst="rect">
            <a:avLst/>
          </a:prstGeom>
        </p:spPr>
        <p:txBody>
          <a:bodyPr/>
          <a:lstStyle/>
          <a:p>
            <a:pPr lvl="0"/>
            <a:r>
              <a:rPr lang="nl-NL"/>
              <a:t>Klikken om de </a:t>
            </a:r>
            <a:r>
              <a:rPr lang="nl-NL" err="1"/>
              <a:t>tekstsijl</a:t>
            </a:r>
            <a:r>
              <a:rPr lang="nl-NL"/>
              <a:t>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1A7DB17-9E26-7C4D-A0F4-4A4175834E52}"/>
              </a:ext>
            </a:extLst>
          </p:cNvPr>
          <p:cNvSpPr>
            <a:spLocks noGrp="1"/>
          </p:cNvSpPr>
          <p:nvPr>
            <p:ph sz="half" idx="2"/>
          </p:nvPr>
        </p:nvSpPr>
        <p:spPr>
          <a:xfrm>
            <a:off x="7932420" y="1825625"/>
            <a:ext cx="342138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2436F37-5638-DE43-9452-A40D2A6DEDA1}"/>
              </a:ext>
            </a:extLst>
          </p:cNvPr>
          <p:cNvSpPr>
            <a:spLocks noGrp="1"/>
          </p:cNvSpPr>
          <p:nvPr>
            <p:ph type="dt" sz="half" idx="10"/>
          </p:nvPr>
        </p:nvSpPr>
        <p:spPr/>
        <p:txBody>
          <a:bodyPr/>
          <a:lstStyle/>
          <a:p>
            <a:fld id="{7AB108EA-DC95-8641-9369-718D27C449D4}"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0EBAD4EC-486C-894E-B96C-8860F831293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A9C9C05-C864-CD47-86BD-30F6D1F2D48D}"/>
              </a:ext>
            </a:extLst>
          </p:cNvPr>
          <p:cNvSpPr>
            <a:spLocks noGrp="1"/>
          </p:cNvSpPr>
          <p:nvPr>
            <p:ph type="sldNum" sz="quarter" idx="12"/>
          </p:nvPr>
        </p:nvSpPr>
        <p:spPr/>
        <p:txBody>
          <a:bodyPr/>
          <a:lstStyle/>
          <a:p>
            <a:fld id="{A204259D-1CDE-FB48-89E4-3AB9ABE769E8}" type="slidenum">
              <a:rPr lang="nl-BE" smtClean="0"/>
              <a:t>‹nr.›</a:t>
            </a:fld>
            <a:endParaRPr lang="nl-BE"/>
          </a:p>
        </p:txBody>
      </p:sp>
    </p:spTree>
    <p:extLst>
      <p:ext uri="{BB962C8B-B14F-4D97-AF65-F5344CB8AC3E}">
        <p14:creationId xmlns:p14="http://schemas.microsoft.com/office/powerpoint/2010/main" val="5742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7ADF0-C7BA-7641-9348-FF3D162934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026C603-BD65-9E45-92BF-7DD1BCF85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AD98BA9-A23D-A14B-B45C-174942F7F6CB}"/>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DB63CDA0-7E6A-C545-A51E-74350D73183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E1324F0-DD20-CB40-B083-5A0D75839B38}"/>
              </a:ext>
            </a:extLst>
          </p:cNvPr>
          <p:cNvSpPr>
            <a:spLocks noGrp="1"/>
          </p:cNvSpPr>
          <p:nvPr>
            <p:ph type="sldNum" sz="quarter" idx="12"/>
          </p:nvPr>
        </p:nvSpPr>
        <p:spPr>
          <a:xfrm>
            <a:off x="8610600" y="6356350"/>
            <a:ext cx="142494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521870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38E58-3C47-DE4A-A310-A413B64FEF06}"/>
              </a:ext>
            </a:extLst>
          </p:cNvPr>
          <p:cNvSpPr>
            <a:spLocks noGrp="1"/>
          </p:cNvSpPr>
          <p:nvPr>
            <p:ph type="title" hasCustomPrompt="1"/>
          </p:nvPr>
        </p:nvSpPr>
        <p:spPr/>
        <p:txBody>
          <a:bodyPr>
            <a:normAutofit/>
          </a:bodyPr>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AA8815A-9ACC-204D-882A-B9AE6363A09D}"/>
              </a:ext>
            </a:extLst>
          </p:cNvPr>
          <p:cNvSpPr>
            <a:spLocks noGrp="1"/>
          </p:cNvSpPr>
          <p:nvPr>
            <p:ph idx="1"/>
          </p:nvPr>
        </p:nvSpPr>
        <p:spPr/>
        <p:txBody>
          <a:bodyPr/>
          <a:lstStyle>
            <a:lvl1pPr>
              <a:defRPr sz="2200"/>
            </a:lvl1pPr>
            <a:lvl2pPr>
              <a:defRPr sz="2000"/>
            </a:lvl2pPr>
            <a:lvl3pPr>
              <a:defRPr sz="1800"/>
            </a:lvl3pPr>
            <a:lvl4pPr>
              <a:defRPr sz="16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8FD9464-3DBE-1044-9E65-1DC152ED16E1}"/>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C77025F6-B802-8F4B-A1F1-A23005AE23E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769C3E4-09C9-A84B-ACC6-4AFE09CA2C4B}"/>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525337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46B49-4A39-1E4B-B898-B94166247D46}"/>
              </a:ext>
            </a:extLst>
          </p:cNvPr>
          <p:cNvSpPr>
            <a:spLocks noGrp="1"/>
          </p:cNvSpPr>
          <p:nvPr>
            <p:ph type="title"/>
          </p:nvPr>
        </p:nvSpPr>
        <p:spPr/>
        <p:txBody>
          <a:bodyPr>
            <a:normAutofit/>
          </a:bodyPr>
          <a:lstStyle>
            <a:lvl1pPr>
              <a:defRPr sz="3200" b="0" i="0">
                <a:solidFill>
                  <a:srgbClr val="602A7A"/>
                </a:solidFill>
                <a:latin typeface="Arial Nova" panose="020B0504020202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BF0C7B0-9F14-7347-BC07-F0E07CE41239}"/>
              </a:ext>
            </a:extLst>
          </p:cNvPr>
          <p:cNvSpPr>
            <a:spLocks noGrp="1"/>
          </p:cNvSpPr>
          <p:nvPr>
            <p:ph sz="half" idx="1"/>
          </p:nvPr>
        </p:nvSpPr>
        <p:spPr>
          <a:xfrm>
            <a:off x="838200" y="1825625"/>
            <a:ext cx="5181600" cy="435133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085BB051-F14F-494D-AAB2-6C9E546F6BAA}"/>
              </a:ext>
            </a:extLst>
          </p:cNvPr>
          <p:cNvSpPr>
            <a:spLocks noGrp="1"/>
          </p:cNvSpPr>
          <p:nvPr>
            <p:ph sz="half" idx="2"/>
          </p:nvPr>
        </p:nvSpPr>
        <p:spPr>
          <a:xfrm>
            <a:off x="6172200" y="1825625"/>
            <a:ext cx="5181600" cy="435133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4A22795-EBC2-AD49-BFAF-B00163FADF89}"/>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677761B8-A66D-8F4C-8B9D-3CEE3E30264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90A5CC2-8969-E845-97F4-F09357DBF118}"/>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8454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FB833-2D32-2D4E-A6A3-F47CB8B57726}"/>
              </a:ext>
            </a:extLst>
          </p:cNvPr>
          <p:cNvSpPr>
            <a:spLocks noGrp="1"/>
          </p:cNvSpPr>
          <p:nvPr>
            <p:ph type="title"/>
          </p:nvPr>
        </p:nvSpPr>
        <p:spPr>
          <a:xfrm>
            <a:off x="839788" y="365125"/>
            <a:ext cx="10515600" cy="1325563"/>
          </a:xfrm>
        </p:spPr>
        <p:txBody>
          <a:bodyPr>
            <a:normAutofit/>
          </a:bodyPr>
          <a:lstStyle>
            <a:lvl1pPr>
              <a:defRPr sz="32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E71333F-F348-E543-ADE1-8F6531CF033B}"/>
              </a:ext>
            </a:extLst>
          </p:cNvPr>
          <p:cNvSpPr>
            <a:spLocks noGrp="1"/>
          </p:cNvSpPr>
          <p:nvPr>
            <p:ph type="body" idx="1"/>
          </p:nvPr>
        </p:nvSpPr>
        <p:spPr>
          <a:xfrm>
            <a:off x="839788" y="1681163"/>
            <a:ext cx="5157787" cy="823912"/>
          </a:xfrm>
        </p:spPr>
        <p:txBody>
          <a:bodyPr anchor="b"/>
          <a:lstStyle>
            <a:lvl1pPr marL="0" indent="0">
              <a:buNone/>
              <a:defRPr sz="2400" b="0" i="0">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C4F7DBE-E3CB-D743-A1FF-8A9F77B175CA}"/>
              </a:ext>
            </a:extLst>
          </p:cNvPr>
          <p:cNvSpPr>
            <a:spLocks noGrp="1"/>
          </p:cNvSpPr>
          <p:nvPr>
            <p:ph sz="half" idx="2"/>
          </p:nvPr>
        </p:nvSpPr>
        <p:spPr>
          <a:xfrm>
            <a:off x="839788" y="2505075"/>
            <a:ext cx="5157787" cy="368458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E25C854-B355-294C-9C8C-179C5E37EC07}"/>
              </a:ext>
            </a:extLst>
          </p:cNvPr>
          <p:cNvSpPr>
            <a:spLocks noGrp="1"/>
          </p:cNvSpPr>
          <p:nvPr>
            <p:ph type="body" sz="quarter" idx="3"/>
          </p:nvPr>
        </p:nvSpPr>
        <p:spPr>
          <a:xfrm>
            <a:off x="6172200" y="1681163"/>
            <a:ext cx="5183188" cy="823912"/>
          </a:xfrm>
        </p:spPr>
        <p:txBody>
          <a:bodyPr anchor="b"/>
          <a:lstStyle>
            <a:lvl1pPr marL="0" indent="0">
              <a:buNone/>
              <a:defRPr sz="2400" b="0" i="0">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AC7DFD8-E85C-5B4C-AC4D-CCFDE2A9B170}"/>
              </a:ext>
            </a:extLst>
          </p:cNvPr>
          <p:cNvSpPr>
            <a:spLocks noGrp="1"/>
          </p:cNvSpPr>
          <p:nvPr>
            <p:ph sz="quarter" idx="4"/>
          </p:nvPr>
        </p:nvSpPr>
        <p:spPr>
          <a:xfrm>
            <a:off x="6172200" y="2505075"/>
            <a:ext cx="5183188" cy="368458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C63749C8-1642-E840-AA03-73DA2F59F02C}"/>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8" name="Tijdelijke aanduiding voor voettekst 7">
            <a:extLst>
              <a:ext uri="{FF2B5EF4-FFF2-40B4-BE49-F238E27FC236}">
                <a16:creationId xmlns:a16="http://schemas.microsoft.com/office/drawing/2014/main" id="{6ADF2AF0-11C5-F446-8799-06FDF88894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C5335107-E7FA-884F-B6A0-A4A63197F97C}"/>
              </a:ext>
            </a:extLst>
          </p:cNvPr>
          <p:cNvSpPr>
            <a:spLocks noGrp="1"/>
          </p:cNvSpPr>
          <p:nvPr>
            <p:ph type="sldNum" sz="quarter" idx="12"/>
          </p:nvPr>
        </p:nvSpPr>
        <p:spPr>
          <a:xfrm>
            <a:off x="8610600" y="6356350"/>
            <a:ext cx="143637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1210372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0A5BB-39D1-E548-8B6D-7D96FF5A69D6}"/>
              </a:ext>
            </a:extLst>
          </p:cNvPr>
          <p:cNvSpPr>
            <a:spLocks noGrp="1"/>
          </p:cNvSpPr>
          <p:nvPr>
            <p:ph type="title"/>
          </p:nvPr>
        </p:nvSpPr>
        <p:spPr/>
        <p:txBody>
          <a:bodyPr>
            <a:normAutofit/>
          </a:bodyPr>
          <a:lstStyle>
            <a:lvl1pPr>
              <a:defRPr sz="3200"/>
            </a:lvl1p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B1B8D94-F0D5-A441-834F-5960A2ACD396}"/>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4" name="Tijdelijke aanduiding voor voettekst 3">
            <a:extLst>
              <a:ext uri="{FF2B5EF4-FFF2-40B4-BE49-F238E27FC236}">
                <a16:creationId xmlns:a16="http://schemas.microsoft.com/office/drawing/2014/main" id="{CA68228A-C628-A346-B3C4-5999552A318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DD5BCB3-C226-0447-9256-DEAB48554883}"/>
              </a:ext>
            </a:extLst>
          </p:cNvPr>
          <p:cNvSpPr>
            <a:spLocks noGrp="1"/>
          </p:cNvSpPr>
          <p:nvPr>
            <p:ph type="sldNum" sz="quarter" idx="12"/>
          </p:nvPr>
        </p:nvSpPr>
        <p:spPr>
          <a:xfrm>
            <a:off x="8610600" y="6356350"/>
            <a:ext cx="139065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46600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ieuw groot beel">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0CA365C-6689-4A45-87D8-FC52253C5D5B}"/>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3" name="Tijdelijke aanduiding voor voettekst 2">
            <a:extLst>
              <a:ext uri="{FF2B5EF4-FFF2-40B4-BE49-F238E27FC236}">
                <a16:creationId xmlns:a16="http://schemas.microsoft.com/office/drawing/2014/main" id="{E4C4CEB4-B4F6-2945-8E70-400813B00D3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A98703A-157C-8A41-9BAD-1F5F5B752285}"/>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
        <p:nvSpPr>
          <p:cNvPr id="5" name="Vrije vorm 4">
            <a:extLst>
              <a:ext uri="{FF2B5EF4-FFF2-40B4-BE49-F238E27FC236}">
                <a16:creationId xmlns:a16="http://schemas.microsoft.com/office/drawing/2014/main" id="{62416AE6-C53B-064F-B6C5-FA6BA7BA40D6}"/>
              </a:ext>
            </a:extLst>
          </p:cNvPr>
          <p:cNvSpPr>
            <a:spLocks noGrp="1"/>
          </p:cNvSpPr>
          <p:nvPr>
            <p:ph type="pic" sz="quarter" idx="13"/>
          </p:nvPr>
        </p:nvSpPr>
        <p:spPr>
          <a:xfrm>
            <a:off x="-15240" y="0"/>
            <a:ext cx="12207240" cy="6217920"/>
          </a:xfrm>
          <a:custGeom>
            <a:avLst/>
            <a:gdLst>
              <a:gd name="connsiteX0" fmla="*/ 0 w 9145905"/>
              <a:gd name="connsiteY0" fmla="*/ 0 h 4680585"/>
              <a:gd name="connsiteX1" fmla="*/ 6406515 w 9145905"/>
              <a:gd name="connsiteY1" fmla="*/ 0 h 4680585"/>
              <a:gd name="connsiteX2" fmla="*/ 7968615 w 9145905"/>
              <a:gd name="connsiteY2" fmla="*/ 772478 h 4680585"/>
              <a:gd name="connsiteX3" fmla="*/ 9145905 w 9145905"/>
              <a:gd name="connsiteY3" fmla="*/ 626745 h 4680585"/>
              <a:gd name="connsiteX4" fmla="*/ 9145905 w 9145905"/>
              <a:gd name="connsiteY4" fmla="*/ 4680585 h 4680585"/>
              <a:gd name="connsiteX5" fmla="*/ 9138285 w 9145905"/>
              <a:gd name="connsiteY5" fmla="*/ 4680585 h 4680585"/>
              <a:gd name="connsiteX6" fmla="*/ 8600122 w 9145905"/>
              <a:gd name="connsiteY6" fmla="*/ 4142423 h 4680585"/>
              <a:gd name="connsiteX7" fmla="*/ 8056245 w 9145905"/>
              <a:gd name="connsiteY7" fmla="*/ 4142423 h 4680585"/>
              <a:gd name="connsiteX8" fmla="*/ 7518083 w 9145905"/>
              <a:gd name="connsiteY8" fmla="*/ 4680585 h 4680585"/>
              <a:gd name="connsiteX9" fmla="*/ 1417320 w 9145905"/>
              <a:gd name="connsiteY9" fmla="*/ 4680585 h 4680585"/>
              <a:gd name="connsiteX10" fmla="*/ 1203960 w 9145905"/>
              <a:gd name="connsiteY10" fmla="*/ 4194810 h 4680585"/>
              <a:gd name="connsiteX11" fmla="*/ 609600 w 9145905"/>
              <a:gd name="connsiteY11" fmla="*/ 3626168 h 4680585"/>
              <a:gd name="connsiteX12" fmla="*/ 0 w 9145905"/>
              <a:gd name="connsiteY12" fmla="*/ 3573780 h 46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5905" h="4680585">
                <a:moveTo>
                  <a:pt x="0" y="0"/>
                </a:moveTo>
                <a:lnTo>
                  <a:pt x="6406515" y="0"/>
                </a:lnTo>
                <a:lnTo>
                  <a:pt x="7968615" y="772478"/>
                </a:lnTo>
                <a:cubicBezTo>
                  <a:pt x="8355330" y="963930"/>
                  <a:pt x="8818245" y="905828"/>
                  <a:pt x="9145905" y="626745"/>
                </a:cubicBezTo>
                <a:lnTo>
                  <a:pt x="9145905" y="4680585"/>
                </a:lnTo>
                <a:lnTo>
                  <a:pt x="9138285" y="4680585"/>
                </a:lnTo>
                <a:lnTo>
                  <a:pt x="8600122" y="4142423"/>
                </a:lnTo>
                <a:cubicBezTo>
                  <a:pt x="8449628" y="3991928"/>
                  <a:pt x="8205788" y="3991928"/>
                  <a:pt x="8056245" y="4142423"/>
                </a:cubicBezTo>
                <a:lnTo>
                  <a:pt x="7518083" y="4680585"/>
                </a:lnTo>
                <a:lnTo>
                  <a:pt x="1417320" y="4680585"/>
                </a:lnTo>
                <a:lnTo>
                  <a:pt x="1203960" y="4194810"/>
                </a:lnTo>
                <a:cubicBezTo>
                  <a:pt x="1089660" y="3933825"/>
                  <a:pt x="876300" y="3728085"/>
                  <a:pt x="609600" y="3626168"/>
                </a:cubicBezTo>
                <a:cubicBezTo>
                  <a:pt x="416243" y="3549015"/>
                  <a:pt x="203835" y="3530918"/>
                  <a:pt x="0" y="3573780"/>
                </a:cubicBezTo>
                <a:close/>
              </a:path>
            </a:pathLst>
          </a:custGeom>
          <a:noFill/>
        </p:spPr>
        <p:txBody>
          <a:bodyPr wrap="square">
            <a:noAutofit/>
          </a:bodyPr>
          <a:lstStyle/>
          <a:p>
            <a:endParaRPr lang="nl-BE"/>
          </a:p>
        </p:txBody>
      </p:sp>
    </p:spTree>
    <p:extLst>
      <p:ext uri="{BB962C8B-B14F-4D97-AF65-F5344CB8AC3E}">
        <p14:creationId xmlns:p14="http://schemas.microsoft.com/office/powerpoint/2010/main" val="2552928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ewerkers">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0CA365C-6689-4A45-87D8-FC52253C5D5B}"/>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3" name="Tijdelijke aanduiding voor voettekst 2">
            <a:extLst>
              <a:ext uri="{FF2B5EF4-FFF2-40B4-BE49-F238E27FC236}">
                <a16:creationId xmlns:a16="http://schemas.microsoft.com/office/drawing/2014/main" id="{E4C4CEB4-B4F6-2945-8E70-400813B00D3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A98703A-157C-8A41-9BAD-1F5F5B752285}"/>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
        <p:nvSpPr>
          <p:cNvPr id="6" name="Titel 1">
            <a:extLst>
              <a:ext uri="{FF2B5EF4-FFF2-40B4-BE49-F238E27FC236}">
                <a16:creationId xmlns:a16="http://schemas.microsoft.com/office/drawing/2014/main" id="{458A0DB6-556C-5F46-86C4-79337E15BE11}"/>
              </a:ext>
            </a:extLst>
          </p:cNvPr>
          <p:cNvSpPr>
            <a:spLocks noGrp="1"/>
          </p:cNvSpPr>
          <p:nvPr>
            <p:ph type="title" hasCustomPrompt="1"/>
          </p:nvPr>
        </p:nvSpPr>
        <p:spPr>
          <a:xfrm>
            <a:off x="6739435" y="1009500"/>
            <a:ext cx="4169229" cy="1325563"/>
          </a:xfrm>
        </p:spPr>
        <p:txBody>
          <a:bodyPr>
            <a:normAutofit/>
          </a:bodyPr>
          <a:lstStyle>
            <a:lvl1pPr>
              <a:defRPr sz="3200" b="0" i="0">
                <a:solidFill>
                  <a:srgbClr val="602A7A"/>
                </a:solidFill>
                <a:latin typeface="Arial Nova" panose="020B0504020202020204" pitchFamily="34" charset="0"/>
              </a:defRPr>
            </a:lvl1pPr>
          </a:lstStyle>
          <a:p>
            <a:r>
              <a:rPr lang="nl-NL"/>
              <a:t>KLIK OM STIJL TE BEWERKEN</a:t>
            </a:r>
            <a:endParaRPr lang="nl-BE"/>
          </a:p>
        </p:txBody>
      </p:sp>
      <p:sp>
        <p:nvSpPr>
          <p:cNvPr id="7" name="Tijdelijke aanduiding voor tekst 8">
            <a:extLst>
              <a:ext uri="{FF2B5EF4-FFF2-40B4-BE49-F238E27FC236}">
                <a16:creationId xmlns:a16="http://schemas.microsoft.com/office/drawing/2014/main" id="{D8165B48-48F2-EF4F-B584-936343737E85}"/>
              </a:ext>
            </a:extLst>
          </p:cNvPr>
          <p:cNvSpPr>
            <a:spLocks noGrp="1"/>
          </p:cNvSpPr>
          <p:nvPr>
            <p:ph type="body" sz="quarter" idx="13" hasCustomPrompt="1"/>
          </p:nvPr>
        </p:nvSpPr>
        <p:spPr>
          <a:xfrm>
            <a:off x="6739890" y="2573973"/>
            <a:ext cx="4168775" cy="2849562"/>
          </a:xfrm>
        </p:spPr>
        <p:txBody>
          <a:bodyPr/>
          <a:lstStyle>
            <a:lvl1pPr>
              <a:defRPr sz="2000"/>
            </a:lvl1pPr>
            <a:lvl3pPr>
              <a:defRPr sz="1800"/>
            </a:lvl3pPr>
            <a:lvl4pPr>
              <a:defRPr sz="1600"/>
            </a:lvl4pPr>
            <a:lvl5pPr>
              <a:defRPr sz="1400"/>
            </a:lvl5pPr>
          </a:lstStyle>
          <a:p>
            <a:pPr lvl="0"/>
            <a:r>
              <a:rPr lang="nl-NL"/>
              <a:t>Klik om stijl 1e niveau</a:t>
            </a:r>
          </a:p>
          <a:p>
            <a:pPr lvl="2"/>
            <a:r>
              <a:rPr lang="nl-NL"/>
              <a:t>tweede niveau</a:t>
            </a:r>
          </a:p>
          <a:p>
            <a:pPr lvl="3"/>
            <a:r>
              <a:rPr lang="nl-NL"/>
              <a:t>Derde niveau</a:t>
            </a:r>
          </a:p>
          <a:p>
            <a:pPr lvl="4"/>
            <a:r>
              <a:rPr lang="nl-NL"/>
              <a:t>Vierde niveau</a:t>
            </a:r>
            <a:endParaRPr lang="nl-BE"/>
          </a:p>
        </p:txBody>
      </p:sp>
      <p:sp>
        <p:nvSpPr>
          <p:cNvPr id="16" name="Vrije vorm 15">
            <a:extLst>
              <a:ext uri="{FF2B5EF4-FFF2-40B4-BE49-F238E27FC236}">
                <a16:creationId xmlns:a16="http://schemas.microsoft.com/office/drawing/2014/main" id="{442F5280-84B1-044D-A9B3-05902DC55549}"/>
              </a:ext>
            </a:extLst>
          </p:cNvPr>
          <p:cNvSpPr>
            <a:spLocks noGrp="1"/>
          </p:cNvSpPr>
          <p:nvPr>
            <p:ph type="pic" sz="quarter" idx="14"/>
          </p:nvPr>
        </p:nvSpPr>
        <p:spPr>
          <a:xfrm>
            <a:off x="355161" y="205371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
        <p:nvSpPr>
          <p:cNvPr id="17" name="Vrije vorm 16">
            <a:extLst>
              <a:ext uri="{FF2B5EF4-FFF2-40B4-BE49-F238E27FC236}">
                <a16:creationId xmlns:a16="http://schemas.microsoft.com/office/drawing/2014/main" id="{32C3DA94-9EF6-3345-A10B-A92579B3477D}"/>
              </a:ext>
            </a:extLst>
          </p:cNvPr>
          <p:cNvSpPr>
            <a:spLocks noGrp="1"/>
          </p:cNvSpPr>
          <p:nvPr>
            <p:ph type="pic" sz="quarter" idx="15"/>
          </p:nvPr>
        </p:nvSpPr>
        <p:spPr>
          <a:xfrm>
            <a:off x="1955361" y="49923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
        <p:nvSpPr>
          <p:cNvPr id="18" name="Vrije vorm 17">
            <a:extLst>
              <a:ext uri="{FF2B5EF4-FFF2-40B4-BE49-F238E27FC236}">
                <a16:creationId xmlns:a16="http://schemas.microsoft.com/office/drawing/2014/main" id="{A05F9F9D-0086-4045-AEF6-05D07B50E64E}"/>
              </a:ext>
            </a:extLst>
          </p:cNvPr>
          <p:cNvSpPr>
            <a:spLocks noGrp="1"/>
          </p:cNvSpPr>
          <p:nvPr>
            <p:ph type="pic" sz="quarter" idx="16"/>
          </p:nvPr>
        </p:nvSpPr>
        <p:spPr>
          <a:xfrm>
            <a:off x="2275401" y="324243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
        <p:nvSpPr>
          <p:cNvPr id="19" name="Vrije vorm 18">
            <a:extLst>
              <a:ext uri="{FF2B5EF4-FFF2-40B4-BE49-F238E27FC236}">
                <a16:creationId xmlns:a16="http://schemas.microsoft.com/office/drawing/2014/main" id="{5358897A-0BA8-A34C-B88F-FC394503F1BA}"/>
              </a:ext>
            </a:extLst>
          </p:cNvPr>
          <p:cNvSpPr>
            <a:spLocks noGrp="1"/>
          </p:cNvSpPr>
          <p:nvPr>
            <p:ph type="pic" sz="quarter" idx="17"/>
          </p:nvPr>
        </p:nvSpPr>
        <p:spPr>
          <a:xfrm>
            <a:off x="3875601" y="168795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Tree>
    <p:extLst>
      <p:ext uri="{BB962C8B-B14F-4D97-AF65-F5344CB8AC3E}">
        <p14:creationId xmlns:p14="http://schemas.microsoft.com/office/powerpoint/2010/main" val="143421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DDE90-3587-4743-9580-712DFF0B38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8A852B5-A853-CD42-83E7-1423C12DA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8AC3134-8C7D-CA41-B961-4EE535E9A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58A73D-6027-3442-8076-61597B3B56E3}"/>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C7A84E2F-8FF2-3845-BBC9-8DE7EF3BF0D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C50DB4B-9FEE-4C48-A3A2-6B5C9615FDBA}"/>
              </a:ext>
            </a:extLst>
          </p:cNvPr>
          <p:cNvSpPr>
            <a:spLocks noGrp="1"/>
          </p:cNvSpPr>
          <p:nvPr>
            <p:ph type="sldNum" sz="quarter" idx="12"/>
          </p:nvPr>
        </p:nvSpPr>
        <p:spPr>
          <a:xfrm>
            <a:off x="8610600" y="6356350"/>
            <a:ext cx="142494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301223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9D835-C366-6643-A81F-8E46149AF5C3}"/>
              </a:ext>
            </a:extLst>
          </p:cNvPr>
          <p:cNvSpPr>
            <a:spLocks noGrp="1"/>
          </p:cNvSpPr>
          <p:nvPr>
            <p:ph type="title"/>
          </p:nvPr>
        </p:nvSpPr>
        <p:spPr>
          <a:xfrm>
            <a:off x="680852" y="4193186"/>
            <a:ext cx="10515600" cy="1325563"/>
          </a:xfrm>
          <a:prstGeom prst="rect">
            <a:avLst/>
          </a:prstGeom>
        </p:spPr>
        <p:txBody>
          <a:bodyPr/>
          <a:lstStyle>
            <a:lvl1pPr>
              <a:defRPr b="0" i="0">
                <a:solidFill>
                  <a:schemeClr val="bg1"/>
                </a:solidFill>
                <a:latin typeface="Arial Nova Light" panose="020B0304020202020204" pitchFamily="34" charset="0"/>
              </a:defRPr>
            </a:lvl1p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8BD388E-8E86-8C4C-AA75-E7479B52BE28}"/>
              </a:ext>
            </a:extLst>
          </p:cNvPr>
          <p:cNvSpPr>
            <a:spLocks noGrp="1"/>
          </p:cNvSpPr>
          <p:nvPr>
            <p:ph type="dt" sz="half" idx="10"/>
          </p:nvPr>
        </p:nvSpPr>
        <p:spPr>
          <a:xfrm>
            <a:off x="838200" y="6356350"/>
            <a:ext cx="2142506" cy="365125"/>
          </a:xfrm>
          <a:prstGeom prst="rect">
            <a:avLst/>
          </a:prstGeom>
        </p:spPr>
        <p:txBody>
          <a:bodyPr/>
          <a:lstStyle>
            <a:lvl1pPr>
              <a:defRPr b="0" i="0">
                <a:solidFill>
                  <a:schemeClr val="bg1"/>
                </a:solidFill>
                <a:latin typeface="Arial Nova Light" panose="020B0304020202020204" pitchFamily="34" charset="0"/>
              </a:defRPr>
            </a:lvl1pPr>
          </a:lstStyle>
          <a:p>
            <a:fld id="{C137EADE-63AB-EA48-928F-474C1694BFE3}" type="datetimeFigureOut">
              <a:rPr lang="nl-BE" smtClean="0"/>
              <a:pPr/>
              <a:t>12/07/2023</a:t>
            </a:fld>
            <a:endParaRPr lang="nl-BE"/>
          </a:p>
        </p:txBody>
      </p:sp>
      <p:sp>
        <p:nvSpPr>
          <p:cNvPr id="4" name="Tijdelijke aanduiding voor voettekst 3">
            <a:extLst>
              <a:ext uri="{FF2B5EF4-FFF2-40B4-BE49-F238E27FC236}">
                <a16:creationId xmlns:a16="http://schemas.microsoft.com/office/drawing/2014/main" id="{F8A0AC11-F3F6-1242-B818-363C1BB27FAA}"/>
              </a:ext>
            </a:extLst>
          </p:cNvPr>
          <p:cNvSpPr>
            <a:spLocks noGrp="1"/>
          </p:cNvSpPr>
          <p:nvPr>
            <p:ph type="ftr" sz="quarter" idx="11"/>
          </p:nvPr>
        </p:nvSpPr>
        <p:spPr>
          <a:xfrm>
            <a:off x="3207327" y="6356349"/>
            <a:ext cx="2504704" cy="365125"/>
          </a:xfrm>
          <a:prstGeom prst="rect">
            <a:avLst/>
          </a:prstGeom>
        </p:spPr>
        <p:txBody>
          <a:bodyPr/>
          <a:lstStyle>
            <a:lvl1pPr>
              <a:defRPr b="0" i="0">
                <a:solidFill>
                  <a:schemeClr val="bg1"/>
                </a:solidFill>
                <a:latin typeface="Arial Nova Light" panose="020B0304020202020204" pitchFamily="34" charset="0"/>
              </a:defRPr>
            </a:lvl1pPr>
          </a:lstStyle>
          <a:p>
            <a:endParaRPr lang="nl-BE"/>
          </a:p>
        </p:txBody>
      </p:sp>
      <p:sp>
        <p:nvSpPr>
          <p:cNvPr id="5" name="Tijdelijke aanduiding voor dianummer 4">
            <a:extLst>
              <a:ext uri="{FF2B5EF4-FFF2-40B4-BE49-F238E27FC236}">
                <a16:creationId xmlns:a16="http://schemas.microsoft.com/office/drawing/2014/main" id="{B4FF2989-D982-C14F-B8A2-9D7B22040259}"/>
              </a:ext>
            </a:extLst>
          </p:cNvPr>
          <p:cNvSpPr>
            <a:spLocks noGrp="1"/>
          </p:cNvSpPr>
          <p:nvPr>
            <p:ph type="sldNum" sz="quarter" idx="12"/>
          </p:nvPr>
        </p:nvSpPr>
        <p:spPr>
          <a:xfrm>
            <a:off x="5938652" y="6356349"/>
            <a:ext cx="2089067" cy="365125"/>
          </a:xfrm>
          <a:prstGeom prst="rect">
            <a:avLst/>
          </a:prstGeom>
        </p:spPr>
        <p:txBody>
          <a:bodyPr/>
          <a:lstStyle>
            <a:lvl1pPr>
              <a:defRPr b="0" i="0">
                <a:solidFill>
                  <a:schemeClr val="bg1"/>
                </a:solidFill>
                <a:latin typeface="Arial Nova Light" panose="020B0304020202020204" pitchFamily="34" charset="0"/>
              </a:defRPr>
            </a:lvl1pPr>
          </a:lstStyle>
          <a:p>
            <a:fld id="{5C3042EC-8617-7946-9920-D786D0766D7E}" type="slidenum">
              <a:rPr lang="nl-BE" smtClean="0"/>
              <a:pPr/>
              <a:t>‹nr.›</a:t>
            </a:fld>
            <a:endParaRPr lang="nl-BE"/>
          </a:p>
        </p:txBody>
      </p:sp>
    </p:spTree>
    <p:extLst>
      <p:ext uri="{BB962C8B-B14F-4D97-AF65-F5344CB8AC3E}">
        <p14:creationId xmlns:p14="http://schemas.microsoft.com/office/powerpoint/2010/main" val="261003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93DB0-1F85-AF44-A364-5858B3D4FE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3E3C7225-C7E2-E349-9598-2EBC21B462FC}"/>
              </a:ext>
            </a:extLst>
          </p:cNvPr>
          <p:cNvSpPr>
            <a:spLocks noGrp="1"/>
          </p:cNvSpPr>
          <p:nvPr>
            <p:ph type="pic" idx="1"/>
          </p:nvPr>
        </p:nvSpPr>
        <p:spPr>
          <a:xfrm>
            <a:off x="5183188" y="987425"/>
            <a:ext cx="6172200" cy="42246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01DB40B0-B918-C04F-8103-4FF406BDB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0362E2-DDD2-EB4C-846C-043A6FF64AEF}"/>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52F69917-8ED9-174C-9945-C84D86D9A21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7A3F4CD-69F2-9342-A698-0C049204010C}"/>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Tree>
    <p:extLst>
      <p:ext uri="{BB962C8B-B14F-4D97-AF65-F5344CB8AC3E}">
        <p14:creationId xmlns:p14="http://schemas.microsoft.com/office/powerpoint/2010/main" val="1211331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93DB0-1F85-AF44-A364-5858B3D4FE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4" name="Tijdelijke aanduiding voor tekst 3">
            <a:extLst>
              <a:ext uri="{FF2B5EF4-FFF2-40B4-BE49-F238E27FC236}">
                <a16:creationId xmlns:a16="http://schemas.microsoft.com/office/drawing/2014/main" id="{01DB40B0-B918-C04F-8103-4FF406BDB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0362E2-DDD2-EB4C-846C-043A6FF64AEF}"/>
              </a:ext>
            </a:extLst>
          </p:cNvPr>
          <p:cNvSpPr>
            <a:spLocks noGrp="1"/>
          </p:cNvSpPr>
          <p:nvPr>
            <p:ph type="dt" sz="half" idx="10"/>
          </p:nvPr>
        </p:nvSpPr>
        <p:spPr/>
        <p:txBody>
          <a:bodyPr/>
          <a:lstStyle/>
          <a:p>
            <a:fld id="{49575BEA-677B-0F49-A7F3-0A33E9000763}"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52F69917-8ED9-174C-9945-C84D86D9A21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7A3F4CD-69F2-9342-A698-0C049204010C}"/>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a:p>
        </p:txBody>
      </p:sp>
      <p:sp>
        <p:nvSpPr>
          <p:cNvPr id="8" name="Vrije vorm 7">
            <a:extLst>
              <a:ext uri="{FF2B5EF4-FFF2-40B4-BE49-F238E27FC236}">
                <a16:creationId xmlns:a16="http://schemas.microsoft.com/office/drawing/2014/main" id="{550CA4DB-E0C2-7443-A021-86B91B8D1A49}"/>
              </a:ext>
            </a:extLst>
          </p:cNvPr>
          <p:cNvSpPr>
            <a:spLocks noGrp="1"/>
          </p:cNvSpPr>
          <p:nvPr>
            <p:ph type="pic" sz="quarter" idx="15"/>
          </p:nvPr>
        </p:nvSpPr>
        <p:spPr>
          <a:xfrm>
            <a:off x="5766696" y="161449"/>
            <a:ext cx="5848821" cy="5834699"/>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Tree>
    <p:extLst>
      <p:ext uri="{BB962C8B-B14F-4D97-AF65-F5344CB8AC3E}">
        <p14:creationId xmlns:p14="http://schemas.microsoft.com/office/powerpoint/2010/main" val="40490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groot beeld">
    <p:spTree>
      <p:nvGrpSpPr>
        <p:cNvPr id="1" name=""/>
        <p:cNvGrpSpPr/>
        <p:nvPr/>
      </p:nvGrpSpPr>
      <p:grpSpPr>
        <a:xfrm>
          <a:off x="0" y="0"/>
          <a:ext cx="0" cy="0"/>
          <a:chOff x="0" y="0"/>
          <a:chExt cx="0" cy="0"/>
        </a:xfrm>
      </p:grpSpPr>
      <p:sp>
        <p:nvSpPr>
          <p:cNvPr id="84" name="Tijdelijke aanduiding voor datum 83">
            <a:extLst>
              <a:ext uri="{FF2B5EF4-FFF2-40B4-BE49-F238E27FC236}">
                <a16:creationId xmlns:a16="http://schemas.microsoft.com/office/drawing/2014/main" id="{A978E2F0-340E-B849-B299-2841FC71CD2B}"/>
              </a:ext>
            </a:extLst>
          </p:cNvPr>
          <p:cNvSpPr>
            <a:spLocks noGrp="1"/>
          </p:cNvSpPr>
          <p:nvPr>
            <p:ph type="dt" sz="half" idx="10"/>
          </p:nvPr>
        </p:nvSpPr>
        <p:spPr/>
        <p:txBody>
          <a:bodyPr/>
          <a:lstStyle/>
          <a:p>
            <a:fld id="{97D657C2-815E-EE4B-B66D-1804778218FB}" type="datetimeFigureOut">
              <a:rPr lang="nl-BE" smtClean="0"/>
              <a:pPr/>
              <a:t>12/07/2023</a:t>
            </a:fld>
            <a:endParaRPr lang="nl-BE"/>
          </a:p>
        </p:txBody>
      </p:sp>
      <p:sp>
        <p:nvSpPr>
          <p:cNvPr id="85" name="Tijdelijke aanduiding voor voettekst 84">
            <a:extLst>
              <a:ext uri="{FF2B5EF4-FFF2-40B4-BE49-F238E27FC236}">
                <a16:creationId xmlns:a16="http://schemas.microsoft.com/office/drawing/2014/main" id="{1A5DC5C0-ABDB-BF49-BB2C-170506E4BFE0}"/>
              </a:ext>
            </a:extLst>
          </p:cNvPr>
          <p:cNvSpPr>
            <a:spLocks noGrp="1"/>
          </p:cNvSpPr>
          <p:nvPr>
            <p:ph type="ftr" sz="quarter" idx="11"/>
          </p:nvPr>
        </p:nvSpPr>
        <p:spPr/>
        <p:txBody>
          <a:bodyPr/>
          <a:lstStyle/>
          <a:p>
            <a:endParaRPr lang="nl-BE"/>
          </a:p>
        </p:txBody>
      </p:sp>
      <p:sp>
        <p:nvSpPr>
          <p:cNvPr id="86" name="Tijdelijke aanduiding voor dianummer 85">
            <a:extLst>
              <a:ext uri="{FF2B5EF4-FFF2-40B4-BE49-F238E27FC236}">
                <a16:creationId xmlns:a16="http://schemas.microsoft.com/office/drawing/2014/main" id="{C86E081C-29E6-1545-9814-5C243FBEC5A4}"/>
              </a:ext>
            </a:extLst>
          </p:cNvPr>
          <p:cNvSpPr>
            <a:spLocks noGrp="1"/>
          </p:cNvSpPr>
          <p:nvPr>
            <p:ph type="sldNum" sz="quarter" idx="12"/>
          </p:nvPr>
        </p:nvSpPr>
        <p:spPr>
          <a:xfrm>
            <a:off x="8610600" y="6356350"/>
            <a:ext cx="1379220" cy="365125"/>
          </a:xfrm>
        </p:spPr>
        <p:txBody>
          <a:bodyPr/>
          <a:lstStyle/>
          <a:p>
            <a:fld id="{5A993085-4A44-7840-9047-743A01270FFF}" type="slidenum">
              <a:rPr lang="nl-BE" smtClean="0"/>
              <a:pPr/>
              <a:t>‹nr.›</a:t>
            </a:fld>
            <a:endParaRPr lang="nl-BE"/>
          </a:p>
        </p:txBody>
      </p:sp>
    </p:spTree>
    <p:extLst>
      <p:ext uri="{BB962C8B-B14F-4D97-AF65-F5344CB8AC3E}">
        <p14:creationId xmlns:p14="http://schemas.microsoft.com/office/powerpoint/2010/main" val="612222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D4C157-214A-2D46-86E7-9E14010D8BC0}"/>
              </a:ext>
            </a:extLst>
          </p:cNvPr>
          <p:cNvPicPr>
            <a:picLocks noChangeAspect="1"/>
          </p:cNvPicPr>
          <p:nvPr userDrawn="1"/>
        </p:nvPicPr>
        <p:blipFill>
          <a:blip r:embed="rId2"/>
          <a:stretch>
            <a:fillRect/>
          </a:stretch>
        </p:blipFill>
        <p:spPr>
          <a:xfrm>
            <a:off x="4930" y="0"/>
            <a:ext cx="12182140" cy="6858000"/>
          </a:xfrm>
          <a:prstGeom prst="rect">
            <a:avLst/>
          </a:prstGeom>
        </p:spPr>
      </p:pic>
      <p:sp>
        <p:nvSpPr>
          <p:cNvPr id="2" name="Titel 1">
            <a:extLst>
              <a:ext uri="{FF2B5EF4-FFF2-40B4-BE49-F238E27FC236}">
                <a16:creationId xmlns:a16="http://schemas.microsoft.com/office/drawing/2014/main" id="{4A46E906-B679-494F-BB99-7D40E2272DE8}"/>
              </a:ext>
            </a:extLst>
          </p:cNvPr>
          <p:cNvSpPr>
            <a:spLocks noGrp="1"/>
          </p:cNvSpPr>
          <p:nvPr>
            <p:ph type="ctrTitle"/>
          </p:nvPr>
        </p:nvSpPr>
        <p:spPr>
          <a:xfrm>
            <a:off x="4137660" y="1122363"/>
            <a:ext cx="653034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34DF5266-7F50-444D-A621-382D845B0577}"/>
              </a:ext>
            </a:extLst>
          </p:cNvPr>
          <p:cNvSpPr>
            <a:spLocks noGrp="1"/>
          </p:cNvSpPr>
          <p:nvPr>
            <p:ph type="subTitle" idx="1"/>
          </p:nvPr>
        </p:nvSpPr>
        <p:spPr>
          <a:xfrm>
            <a:off x="4137660" y="3602038"/>
            <a:ext cx="653034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E54C4E1-8BBB-F147-B1F0-02F4DB708D1C}"/>
              </a:ext>
            </a:extLst>
          </p:cNvPr>
          <p:cNvSpPr>
            <a:spLocks noGrp="1"/>
          </p:cNvSpPr>
          <p:nvPr>
            <p:ph type="dt" sz="half" idx="10"/>
          </p:nvPr>
        </p:nvSpPr>
        <p:spPr/>
        <p:txBody>
          <a:bodyPr/>
          <a:lstStyle/>
          <a:p>
            <a:fld id="{A77E512F-7A04-AC4E-9527-88FA1E6598F7}"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83EBB06F-F7D5-FC4B-BD06-63BD5945E66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E8A4115-AB16-4348-BDE9-59EDB61214D3}"/>
              </a:ext>
            </a:extLst>
          </p:cNvPr>
          <p:cNvSpPr>
            <a:spLocks noGrp="1"/>
          </p:cNvSpPr>
          <p:nvPr>
            <p:ph type="sldNum" sz="quarter" idx="12"/>
          </p:nvPr>
        </p:nvSpPr>
        <p:spPr/>
        <p:txBody>
          <a:bodyPr/>
          <a:lstStyle/>
          <a:p>
            <a:fld id="{EC83F93F-1D77-8A49-8A86-859F03BA0405}" type="slidenum">
              <a:rPr lang="nl-BE" smtClean="0"/>
              <a:t>‹nr.›</a:t>
            </a:fld>
            <a:endParaRPr lang="nl-BE"/>
          </a:p>
        </p:txBody>
      </p:sp>
    </p:spTree>
    <p:extLst>
      <p:ext uri="{BB962C8B-B14F-4D97-AF65-F5344CB8AC3E}">
        <p14:creationId xmlns:p14="http://schemas.microsoft.com/office/powerpoint/2010/main" val="417763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D1B77-D101-5541-A0ED-1013F4DA27A3}"/>
              </a:ext>
            </a:extLst>
          </p:cNvPr>
          <p:cNvSpPr>
            <a:spLocks noGrp="1"/>
          </p:cNvSpPr>
          <p:nvPr>
            <p:ph type="title"/>
          </p:nvPr>
        </p:nvSpPr>
        <p:spPr>
          <a:xfrm>
            <a:off x="3691890" y="1709738"/>
            <a:ext cx="765556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4ADC7CA-B421-3D4F-AD3D-AC3AC99382DB}"/>
              </a:ext>
            </a:extLst>
          </p:cNvPr>
          <p:cNvSpPr>
            <a:spLocks noGrp="1"/>
          </p:cNvSpPr>
          <p:nvPr>
            <p:ph type="body" idx="1"/>
          </p:nvPr>
        </p:nvSpPr>
        <p:spPr>
          <a:xfrm>
            <a:off x="3691890" y="4589463"/>
            <a:ext cx="765556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D360808-6862-AD46-8E02-C864B6F2E6F1}"/>
              </a:ext>
            </a:extLst>
          </p:cNvPr>
          <p:cNvSpPr>
            <a:spLocks noGrp="1"/>
          </p:cNvSpPr>
          <p:nvPr>
            <p:ph type="dt" sz="half" idx="10"/>
          </p:nvPr>
        </p:nvSpPr>
        <p:spPr/>
        <p:txBody>
          <a:bodyPr/>
          <a:lstStyle/>
          <a:p>
            <a:fld id="{A77E512F-7A04-AC4E-9527-88FA1E6598F7}"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FE74F42F-DF08-FB4F-9E0A-28849575763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E44AC81-129A-164E-80E6-58AEA087A931}"/>
              </a:ext>
            </a:extLst>
          </p:cNvPr>
          <p:cNvSpPr>
            <a:spLocks noGrp="1"/>
          </p:cNvSpPr>
          <p:nvPr>
            <p:ph type="sldNum" sz="quarter" idx="12"/>
          </p:nvPr>
        </p:nvSpPr>
        <p:spPr/>
        <p:txBody>
          <a:bodyPr/>
          <a:lstStyle/>
          <a:p>
            <a:fld id="{EC83F93F-1D77-8A49-8A86-859F03BA0405}" type="slidenum">
              <a:rPr lang="nl-BE" smtClean="0"/>
              <a:t>‹nr.›</a:t>
            </a:fld>
            <a:endParaRPr lang="nl-BE"/>
          </a:p>
        </p:txBody>
      </p:sp>
    </p:spTree>
    <p:extLst>
      <p:ext uri="{BB962C8B-B14F-4D97-AF65-F5344CB8AC3E}">
        <p14:creationId xmlns:p14="http://schemas.microsoft.com/office/powerpoint/2010/main" val="2418175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60473-EFF4-444F-9852-265B0DC50E9E}"/>
              </a:ext>
            </a:extLst>
          </p:cNvPr>
          <p:cNvSpPr>
            <a:spLocks noGrp="1"/>
          </p:cNvSpPr>
          <p:nvPr>
            <p:ph type="title"/>
          </p:nvPr>
        </p:nvSpPr>
        <p:spPr/>
        <p:txBody>
          <a:bodyPr/>
          <a:lstStyle/>
          <a:p>
            <a:r>
              <a:rPr lang="nl-NL"/>
              <a:t>Klik om stijl te bewerken</a:t>
            </a:r>
            <a:endParaRPr lang="nl-BE"/>
          </a:p>
        </p:txBody>
      </p:sp>
      <p:sp>
        <p:nvSpPr>
          <p:cNvPr id="4" name="Tijdelijke aanduiding voor inhoud 3">
            <a:extLst>
              <a:ext uri="{FF2B5EF4-FFF2-40B4-BE49-F238E27FC236}">
                <a16:creationId xmlns:a16="http://schemas.microsoft.com/office/drawing/2014/main" id="{21A727F8-4333-E849-9F2C-5AD65FB9B3C8}"/>
              </a:ext>
            </a:extLst>
          </p:cNvPr>
          <p:cNvSpPr>
            <a:spLocks noGrp="1"/>
          </p:cNvSpPr>
          <p:nvPr>
            <p:ph sz="half" idx="2"/>
          </p:nvPr>
        </p:nvSpPr>
        <p:spPr>
          <a:xfrm>
            <a:off x="4038600" y="1825625"/>
            <a:ext cx="7315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FB3A1B0-A72C-0A49-82A3-6BA4FF660021}"/>
              </a:ext>
            </a:extLst>
          </p:cNvPr>
          <p:cNvSpPr>
            <a:spLocks noGrp="1"/>
          </p:cNvSpPr>
          <p:nvPr>
            <p:ph type="dt" sz="half" idx="10"/>
          </p:nvPr>
        </p:nvSpPr>
        <p:spPr/>
        <p:txBody>
          <a:bodyPr/>
          <a:lstStyle/>
          <a:p>
            <a:fld id="{A77E512F-7A04-AC4E-9527-88FA1E6598F7}"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4C78E7F1-7FCD-D348-9673-184F50E53F5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DABC702-58D4-234F-AB9A-F31511AD084F}"/>
              </a:ext>
            </a:extLst>
          </p:cNvPr>
          <p:cNvSpPr>
            <a:spLocks noGrp="1"/>
          </p:cNvSpPr>
          <p:nvPr>
            <p:ph type="sldNum" sz="quarter" idx="12"/>
          </p:nvPr>
        </p:nvSpPr>
        <p:spPr/>
        <p:txBody>
          <a:bodyPr/>
          <a:lstStyle/>
          <a:p>
            <a:fld id="{EC83F93F-1D77-8A49-8A86-859F03BA0405}" type="slidenum">
              <a:rPr lang="nl-BE" smtClean="0"/>
              <a:t>‹nr.›</a:t>
            </a:fld>
            <a:endParaRPr lang="nl-BE"/>
          </a:p>
        </p:txBody>
      </p:sp>
    </p:spTree>
    <p:extLst>
      <p:ext uri="{BB962C8B-B14F-4D97-AF65-F5344CB8AC3E}">
        <p14:creationId xmlns:p14="http://schemas.microsoft.com/office/powerpoint/2010/main" val="232059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A3DB9-8CE8-604A-9882-03DE361CF5E6}"/>
              </a:ext>
            </a:extLst>
          </p:cNvPr>
          <p:cNvSpPr>
            <a:spLocks noGrp="1"/>
          </p:cNvSpPr>
          <p:nvPr>
            <p:ph type="title"/>
          </p:nvPr>
        </p:nvSpPr>
        <p:spPr/>
        <p:txBody>
          <a:bodyPr/>
          <a:lstStyle>
            <a:lvl1pPr>
              <a:defRPr b="0" i="0">
                <a:solidFill>
                  <a:srgbClr val="602A7A"/>
                </a:solidFill>
                <a:latin typeface="Arial Nova" panose="020B0504020202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64607BF-5897-D346-B307-A22283AB821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EA20106-3A79-754A-B09C-39C3CBBBB9EE}"/>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5" name="Tijdelijke aanduiding voor voettekst 4">
            <a:extLst>
              <a:ext uri="{FF2B5EF4-FFF2-40B4-BE49-F238E27FC236}">
                <a16:creationId xmlns:a16="http://schemas.microsoft.com/office/drawing/2014/main" id="{B6652D02-03C0-544F-AF70-844EE8D7B1E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34A5A52-52FD-C042-80C3-E52949F2588B}"/>
              </a:ext>
            </a:extLst>
          </p:cNvPr>
          <p:cNvSpPr>
            <a:spLocks noGrp="1"/>
          </p:cNvSpPr>
          <p:nvPr>
            <p:ph type="sldNum" sz="quarter" idx="12"/>
          </p:nvPr>
        </p:nvSpPr>
        <p:spPr/>
        <p:txBody>
          <a:bodyPr/>
          <a:lstStyle/>
          <a:p>
            <a:fld id="{5A993085-4A44-7840-9047-743A01270FFF}" type="slidenum">
              <a:rPr lang="nl-BE" smtClean="0"/>
              <a:t>‹nr.›</a:t>
            </a:fld>
            <a:endParaRPr lang="nl-BE"/>
          </a:p>
        </p:txBody>
      </p:sp>
    </p:spTree>
    <p:extLst>
      <p:ext uri="{BB962C8B-B14F-4D97-AF65-F5344CB8AC3E}">
        <p14:creationId xmlns:p14="http://schemas.microsoft.com/office/powerpoint/2010/main" val="204969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CE443-729D-9740-9189-4FAA58E3176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74534E2-E64A-D945-9620-2DED38475CB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2E6384A-87AF-7C46-B333-EF2189F02DD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8D27F0DD-D4A8-7B47-A860-9E4F40EC6992}"/>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BD37DAE2-FF2D-F94E-92C4-17859DAB5E2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FC634AF-2851-2843-9E87-C8EE9DB41DFC}"/>
              </a:ext>
            </a:extLst>
          </p:cNvPr>
          <p:cNvSpPr>
            <a:spLocks noGrp="1"/>
          </p:cNvSpPr>
          <p:nvPr>
            <p:ph type="sldNum" sz="quarter" idx="12"/>
          </p:nvPr>
        </p:nvSpPr>
        <p:spPr/>
        <p:txBody>
          <a:bodyPr/>
          <a:lstStyle/>
          <a:p>
            <a:fld id="{5A993085-4A44-7840-9047-743A01270FFF}" type="slidenum">
              <a:rPr lang="nl-BE" smtClean="0"/>
              <a:t>‹nr.›</a:t>
            </a:fld>
            <a:endParaRPr lang="nl-BE"/>
          </a:p>
        </p:txBody>
      </p:sp>
    </p:spTree>
    <p:extLst>
      <p:ext uri="{BB962C8B-B14F-4D97-AF65-F5344CB8AC3E}">
        <p14:creationId xmlns:p14="http://schemas.microsoft.com/office/powerpoint/2010/main" val="29191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73ED0-F784-5247-B718-558998D4894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160A3DE-A45E-4D4D-84BD-DFB3ED1BA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04744D2-20B9-2346-BBB6-2EB31FB196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8DC0235-C51C-4E4F-A8C1-083E19370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3D3267-00DB-044B-8E35-D7BBB63636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800008B-EAB8-1245-A561-F7AF71067D5E}"/>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8" name="Tijdelijke aanduiding voor voettekst 7">
            <a:extLst>
              <a:ext uri="{FF2B5EF4-FFF2-40B4-BE49-F238E27FC236}">
                <a16:creationId xmlns:a16="http://schemas.microsoft.com/office/drawing/2014/main" id="{E0E2918A-D154-7849-8B35-2EA00564B2B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9401D82-47E8-EF4C-857A-0A79ECFACAF7}"/>
              </a:ext>
            </a:extLst>
          </p:cNvPr>
          <p:cNvSpPr>
            <a:spLocks noGrp="1"/>
          </p:cNvSpPr>
          <p:nvPr>
            <p:ph type="sldNum" sz="quarter" idx="12"/>
          </p:nvPr>
        </p:nvSpPr>
        <p:spPr/>
        <p:txBody>
          <a:bodyPr/>
          <a:lstStyle/>
          <a:p>
            <a:fld id="{5A993085-4A44-7840-9047-743A01270FFF}" type="slidenum">
              <a:rPr lang="nl-BE" smtClean="0"/>
              <a:t>‹nr.›</a:t>
            </a:fld>
            <a:endParaRPr lang="nl-BE"/>
          </a:p>
        </p:txBody>
      </p:sp>
    </p:spTree>
    <p:extLst>
      <p:ext uri="{BB962C8B-B14F-4D97-AF65-F5344CB8AC3E}">
        <p14:creationId xmlns:p14="http://schemas.microsoft.com/office/powerpoint/2010/main" val="189782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ot beeld">
    <p:spTree>
      <p:nvGrpSpPr>
        <p:cNvPr id="1" name=""/>
        <p:cNvGrpSpPr/>
        <p:nvPr/>
      </p:nvGrpSpPr>
      <p:grpSpPr>
        <a:xfrm>
          <a:off x="0" y="0"/>
          <a:ext cx="0" cy="0"/>
          <a:chOff x="0" y="0"/>
          <a:chExt cx="0" cy="0"/>
        </a:xfrm>
      </p:grpSpPr>
      <p:sp>
        <p:nvSpPr>
          <p:cNvPr id="84" name="Tijdelijke aanduiding voor datum 83">
            <a:extLst>
              <a:ext uri="{FF2B5EF4-FFF2-40B4-BE49-F238E27FC236}">
                <a16:creationId xmlns:a16="http://schemas.microsoft.com/office/drawing/2014/main" id="{A978E2F0-340E-B849-B299-2841FC71CD2B}"/>
              </a:ext>
            </a:extLst>
          </p:cNvPr>
          <p:cNvSpPr>
            <a:spLocks noGrp="1"/>
          </p:cNvSpPr>
          <p:nvPr>
            <p:ph type="dt" sz="half" idx="10"/>
          </p:nvPr>
        </p:nvSpPr>
        <p:spPr/>
        <p:txBody>
          <a:bodyPr/>
          <a:lstStyle/>
          <a:p>
            <a:fld id="{97D657C2-815E-EE4B-B66D-1804778218FB}" type="datetimeFigureOut">
              <a:rPr lang="nl-BE" smtClean="0"/>
              <a:pPr/>
              <a:t>12/07/2023</a:t>
            </a:fld>
            <a:endParaRPr lang="nl-BE"/>
          </a:p>
        </p:txBody>
      </p:sp>
      <p:sp>
        <p:nvSpPr>
          <p:cNvPr id="85" name="Tijdelijke aanduiding voor voettekst 84">
            <a:extLst>
              <a:ext uri="{FF2B5EF4-FFF2-40B4-BE49-F238E27FC236}">
                <a16:creationId xmlns:a16="http://schemas.microsoft.com/office/drawing/2014/main" id="{1A5DC5C0-ABDB-BF49-BB2C-170506E4BFE0}"/>
              </a:ext>
            </a:extLst>
          </p:cNvPr>
          <p:cNvSpPr>
            <a:spLocks noGrp="1"/>
          </p:cNvSpPr>
          <p:nvPr>
            <p:ph type="ftr" sz="quarter" idx="11"/>
          </p:nvPr>
        </p:nvSpPr>
        <p:spPr/>
        <p:txBody>
          <a:bodyPr/>
          <a:lstStyle/>
          <a:p>
            <a:endParaRPr lang="nl-BE"/>
          </a:p>
        </p:txBody>
      </p:sp>
      <p:sp>
        <p:nvSpPr>
          <p:cNvPr id="86" name="Tijdelijke aanduiding voor dianummer 85">
            <a:extLst>
              <a:ext uri="{FF2B5EF4-FFF2-40B4-BE49-F238E27FC236}">
                <a16:creationId xmlns:a16="http://schemas.microsoft.com/office/drawing/2014/main" id="{C86E081C-29E6-1545-9814-5C243FBEC5A4}"/>
              </a:ext>
            </a:extLst>
          </p:cNvPr>
          <p:cNvSpPr>
            <a:spLocks noGrp="1"/>
          </p:cNvSpPr>
          <p:nvPr>
            <p:ph type="sldNum" sz="quarter" idx="12"/>
          </p:nvPr>
        </p:nvSpPr>
        <p:spPr>
          <a:xfrm>
            <a:off x="8610600" y="6356350"/>
            <a:ext cx="1379220" cy="365125"/>
          </a:xfrm>
        </p:spPr>
        <p:txBody>
          <a:bodyPr/>
          <a:lstStyle/>
          <a:p>
            <a:fld id="{5A993085-4A44-7840-9047-743A01270FFF}" type="slidenum">
              <a:rPr lang="nl-BE" smtClean="0"/>
              <a:pPr/>
              <a:t>‹nr.›</a:t>
            </a:fld>
            <a:endParaRPr lang="nl-BE"/>
          </a:p>
        </p:txBody>
      </p:sp>
    </p:spTree>
    <p:extLst>
      <p:ext uri="{BB962C8B-B14F-4D97-AF65-F5344CB8AC3E}">
        <p14:creationId xmlns:p14="http://schemas.microsoft.com/office/powerpoint/2010/main" val="335827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18F7E-D8C0-BF4A-9C3C-F5683D8A112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146A928-A54F-BB40-B719-A5A6FEFD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2133C69-7234-634D-9CC3-78E242BB7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1C2544-DCF8-4A44-8852-02156D06B427}"/>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E734C302-5223-AB45-9D5D-0F26C8E5277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4A5F488-2091-A54D-97A7-0C971C56E449}"/>
              </a:ext>
            </a:extLst>
          </p:cNvPr>
          <p:cNvSpPr>
            <a:spLocks noGrp="1"/>
          </p:cNvSpPr>
          <p:nvPr>
            <p:ph type="sldNum" sz="quarter" idx="12"/>
          </p:nvPr>
        </p:nvSpPr>
        <p:spPr/>
        <p:txBody>
          <a:bodyPr/>
          <a:lstStyle/>
          <a:p>
            <a:fld id="{5A993085-4A44-7840-9047-743A01270FFF}" type="slidenum">
              <a:rPr lang="nl-BE" smtClean="0"/>
              <a:t>‹nr.›</a:t>
            </a:fld>
            <a:endParaRPr lang="nl-BE"/>
          </a:p>
        </p:txBody>
      </p:sp>
    </p:spTree>
    <p:extLst>
      <p:ext uri="{BB962C8B-B14F-4D97-AF65-F5344CB8AC3E}">
        <p14:creationId xmlns:p14="http://schemas.microsoft.com/office/powerpoint/2010/main" val="243139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7F10-E7BA-8D46-902A-7EE7B67F14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EBF6622-C8E5-0042-9B1C-BFD0F8E8A717}"/>
              </a:ext>
            </a:extLst>
          </p:cNvPr>
          <p:cNvSpPr>
            <a:spLocks noGrp="1"/>
          </p:cNvSpPr>
          <p:nvPr>
            <p:ph type="pic" idx="1"/>
          </p:nvPr>
        </p:nvSpPr>
        <p:spPr>
          <a:xfrm>
            <a:off x="5180012" y="457201"/>
            <a:ext cx="6172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D2D8465-227E-A549-947D-BFBD7C39B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EE7517-12AA-A54B-A8A9-A7F3F797EF1C}"/>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173FC6B9-82D8-3243-8C9E-96EC769B3F5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0C8DBF5-789E-354F-82B0-CCA4792C064F}"/>
              </a:ext>
            </a:extLst>
          </p:cNvPr>
          <p:cNvSpPr>
            <a:spLocks noGrp="1"/>
          </p:cNvSpPr>
          <p:nvPr>
            <p:ph type="sldNum" sz="quarter" idx="12"/>
          </p:nvPr>
        </p:nvSpPr>
        <p:spPr/>
        <p:txBody>
          <a:bodyPr/>
          <a:lstStyle/>
          <a:p>
            <a:fld id="{5A993085-4A44-7840-9047-743A01270FFF}" type="slidenum">
              <a:rPr lang="nl-BE" smtClean="0"/>
              <a:t>‹nr.›</a:t>
            </a:fld>
            <a:endParaRPr lang="nl-BE"/>
          </a:p>
        </p:txBody>
      </p:sp>
    </p:spTree>
    <p:extLst>
      <p:ext uri="{BB962C8B-B14F-4D97-AF65-F5344CB8AC3E}">
        <p14:creationId xmlns:p14="http://schemas.microsoft.com/office/powerpoint/2010/main" val="23106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7F10-E7BA-8D46-902A-7EE7B67F14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4" name="Tijdelijke aanduiding voor tekst 3">
            <a:extLst>
              <a:ext uri="{FF2B5EF4-FFF2-40B4-BE49-F238E27FC236}">
                <a16:creationId xmlns:a16="http://schemas.microsoft.com/office/drawing/2014/main" id="{3D2D8465-227E-A549-947D-BFBD7C39B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EE7517-12AA-A54B-A8A9-A7F3F797EF1C}"/>
              </a:ext>
            </a:extLst>
          </p:cNvPr>
          <p:cNvSpPr>
            <a:spLocks noGrp="1"/>
          </p:cNvSpPr>
          <p:nvPr>
            <p:ph type="dt" sz="half" idx="10"/>
          </p:nvPr>
        </p:nvSpPr>
        <p:spPr/>
        <p:txBody>
          <a:bodyPr/>
          <a:lstStyle/>
          <a:p>
            <a:fld id="{97D657C2-815E-EE4B-B66D-1804778218FB}" type="datetimeFigureOut">
              <a:rPr lang="nl-BE" smtClean="0"/>
              <a:t>12/07/2023</a:t>
            </a:fld>
            <a:endParaRPr lang="nl-BE"/>
          </a:p>
        </p:txBody>
      </p:sp>
      <p:sp>
        <p:nvSpPr>
          <p:cNvPr id="6" name="Tijdelijke aanduiding voor voettekst 5">
            <a:extLst>
              <a:ext uri="{FF2B5EF4-FFF2-40B4-BE49-F238E27FC236}">
                <a16:creationId xmlns:a16="http://schemas.microsoft.com/office/drawing/2014/main" id="{173FC6B9-82D8-3243-8C9E-96EC769B3F5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0C8DBF5-789E-354F-82B0-CCA4792C064F}"/>
              </a:ext>
            </a:extLst>
          </p:cNvPr>
          <p:cNvSpPr>
            <a:spLocks noGrp="1"/>
          </p:cNvSpPr>
          <p:nvPr>
            <p:ph type="sldNum" sz="quarter" idx="12"/>
          </p:nvPr>
        </p:nvSpPr>
        <p:spPr/>
        <p:txBody>
          <a:bodyPr/>
          <a:lstStyle/>
          <a:p>
            <a:fld id="{5A993085-4A44-7840-9047-743A01270FFF}" type="slidenum">
              <a:rPr lang="nl-BE" smtClean="0"/>
              <a:t>‹nr.›</a:t>
            </a:fld>
            <a:endParaRPr lang="nl-BE"/>
          </a:p>
        </p:txBody>
      </p:sp>
      <p:sp>
        <p:nvSpPr>
          <p:cNvPr id="8" name="Vrije vorm 7">
            <a:extLst>
              <a:ext uri="{FF2B5EF4-FFF2-40B4-BE49-F238E27FC236}">
                <a16:creationId xmlns:a16="http://schemas.microsoft.com/office/drawing/2014/main" id="{0A140F02-0CB1-7A4A-B223-8EE8236AD7E7}"/>
              </a:ext>
            </a:extLst>
          </p:cNvPr>
          <p:cNvSpPr>
            <a:spLocks noGrp="1"/>
          </p:cNvSpPr>
          <p:nvPr>
            <p:ph type="pic" sz="quarter" idx="15"/>
          </p:nvPr>
        </p:nvSpPr>
        <p:spPr>
          <a:xfrm>
            <a:off x="5766696" y="161449"/>
            <a:ext cx="5848821" cy="5834699"/>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a:p>
        </p:txBody>
      </p:sp>
    </p:spTree>
    <p:extLst>
      <p:ext uri="{BB962C8B-B14F-4D97-AF65-F5344CB8AC3E}">
        <p14:creationId xmlns:p14="http://schemas.microsoft.com/office/powerpoint/2010/main" val="3352060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6.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2B0820-61B3-BE4B-B9FF-627B37448104}"/>
              </a:ext>
            </a:extLst>
          </p:cNvPr>
          <p:cNvPicPr>
            <a:picLocks noChangeAspect="1"/>
          </p:cNvPicPr>
          <p:nvPr userDrawn="1"/>
        </p:nvPicPr>
        <p:blipFill>
          <a:blip r:embed="rId4"/>
          <a:stretch>
            <a:fillRect/>
          </a:stretch>
        </p:blipFill>
        <p:spPr>
          <a:xfrm>
            <a:off x="-144350" y="-131445"/>
            <a:ext cx="12480700" cy="7120890"/>
          </a:xfrm>
          <a:prstGeom prst="rect">
            <a:avLst/>
          </a:prstGeom>
        </p:spPr>
      </p:pic>
    </p:spTree>
    <p:extLst>
      <p:ext uri="{BB962C8B-B14F-4D97-AF65-F5344CB8AC3E}">
        <p14:creationId xmlns:p14="http://schemas.microsoft.com/office/powerpoint/2010/main" val="83700725"/>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16D55C3-ADB2-9F49-914A-A612DD414793}"/>
              </a:ext>
            </a:extLst>
          </p:cNvPr>
          <p:cNvPicPr>
            <a:picLocks noChangeAspect="1"/>
          </p:cNvPicPr>
          <p:nvPr userDrawn="1"/>
        </p:nvPicPr>
        <p:blipFill>
          <a:blip r:embed="rId9"/>
          <a:stretch>
            <a:fillRect/>
          </a:stretch>
        </p:blipFill>
        <p:spPr>
          <a:xfrm>
            <a:off x="9860" y="0"/>
            <a:ext cx="12182140" cy="6858000"/>
          </a:xfrm>
          <a:prstGeom prst="rect">
            <a:avLst/>
          </a:prstGeom>
        </p:spPr>
      </p:pic>
      <p:sp>
        <p:nvSpPr>
          <p:cNvPr id="2" name="Tijdelijke aanduiding voor titel 1">
            <a:extLst>
              <a:ext uri="{FF2B5EF4-FFF2-40B4-BE49-F238E27FC236}">
                <a16:creationId xmlns:a16="http://schemas.microsoft.com/office/drawing/2014/main" id="{DEA7EB74-8B31-C645-8DA7-0657AB9E8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4002D2D-9037-7743-A377-81A761F45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F44A22E-8C18-1D4D-9A51-1312E5397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Light" panose="020B0304020202020204" pitchFamily="34" charset="0"/>
              </a:defRPr>
            </a:lvl1pPr>
          </a:lstStyle>
          <a:p>
            <a:fld id="{97D657C2-815E-EE4B-B66D-1804778218FB}" type="datetimeFigureOut">
              <a:rPr lang="nl-BE" smtClean="0"/>
              <a:pPr/>
              <a:t>12/07/2023</a:t>
            </a:fld>
            <a:endParaRPr lang="nl-BE"/>
          </a:p>
        </p:txBody>
      </p:sp>
      <p:sp>
        <p:nvSpPr>
          <p:cNvPr id="5" name="Tijdelijke aanduiding voor voettekst 4">
            <a:extLst>
              <a:ext uri="{FF2B5EF4-FFF2-40B4-BE49-F238E27FC236}">
                <a16:creationId xmlns:a16="http://schemas.microsoft.com/office/drawing/2014/main" id="{E43A13BE-C0E7-324D-A6A5-EB9D54AB7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Light" panose="020B0304020202020204" pitchFamily="34" charset="0"/>
              </a:defRPr>
            </a:lvl1pPr>
          </a:lstStyle>
          <a:p>
            <a:endParaRPr lang="nl-BE"/>
          </a:p>
        </p:txBody>
      </p:sp>
      <p:sp>
        <p:nvSpPr>
          <p:cNvPr id="6" name="Tijdelijke aanduiding voor dianummer 5">
            <a:extLst>
              <a:ext uri="{FF2B5EF4-FFF2-40B4-BE49-F238E27FC236}">
                <a16:creationId xmlns:a16="http://schemas.microsoft.com/office/drawing/2014/main" id="{59F605C1-C617-0E43-82C4-4B55F4BC5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Light" panose="020B0304020202020204" pitchFamily="34" charset="0"/>
              </a:defRPr>
            </a:lvl1pPr>
          </a:lstStyle>
          <a:p>
            <a:fld id="{5A993085-4A44-7840-9047-743A01270FFF}" type="slidenum">
              <a:rPr lang="nl-BE" smtClean="0"/>
              <a:pPr/>
              <a:t>‹nr.›</a:t>
            </a:fld>
            <a:endParaRPr lang="nl-BE"/>
          </a:p>
        </p:txBody>
      </p:sp>
    </p:spTree>
    <p:extLst>
      <p:ext uri="{BB962C8B-B14F-4D97-AF65-F5344CB8AC3E}">
        <p14:creationId xmlns:p14="http://schemas.microsoft.com/office/powerpoint/2010/main" val="73329404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9" r:id="rId4"/>
    <p:sldLayoutId id="2147483680" r:id="rId5"/>
    <p:sldLayoutId id="2147483681" r:id="rId6"/>
    <p:sldLayoutId id="2147483682" r:id="rId7"/>
  </p:sldLayoutIdLst>
  <p:txStyles>
    <p:titleStyle>
      <a:lvl1pPr algn="l" defTabSz="914400" rtl="0" eaLnBrk="1" latinLnBrk="0" hangingPunct="1">
        <a:lnSpc>
          <a:spcPct val="90000"/>
        </a:lnSpc>
        <a:spcBef>
          <a:spcPct val="0"/>
        </a:spcBef>
        <a:buNone/>
        <a:defRPr sz="32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E68C7DC-BA3F-154D-B0FB-C791F197BFAC}"/>
              </a:ext>
            </a:extLst>
          </p:cNvPr>
          <p:cNvPicPr>
            <a:picLocks noChangeAspect="1"/>
          </p:cNvPicPr>
          <p:nvPr userDrawn="1"/>
        </p:nvPicPr>
        <p:blipFill>
          <a:blip r:embed="rId4"/>
          <a:stretch>
            <a:fillRect/>
          </a:stretch>
        </p:blipFill>
        <p:spPr>
          <a:xfrm>
            <a:off x="-16290" y="1234440"/>
            <a:ext cx="12208290" cy="5623560"/>
          </a:xfrm>
          <a:prstGeom prst="rect">
            <a:avLst/>
          </a:prstGeom>
        </p:spPr>
      </p:pic>
      <p:sp>
        <p:nvSpPr>
          <p:cNvPr id="4" name="Tijdelijke aanduiding voor datum 3">
            <a:extLst>
              <a:ext uri="{FF2B5EF4-FFF2-40B4-BE49-F238E27FC236}">
                <a16:creationId xmlns:a16="http://schemas.microsoft.com/office/drawing/2014/main" id="{0E764845-F5BD-914D-9532-984F0CBBB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Light" panose="020B0304020202020204" pitchFamily="34" charset="0"/>
              </a:defRPr>
            </a:lvl1pPr>
          </a:lstStyle>
          <a:p>
            <a:fld id="{7AB108EA-DC95-8641-9369-718D27C449D4}" type="datetimeFigureOut">
              <a:rPr lang="nl-BE" smtClean="0"/>
              <a:pPr/>
              <a:t>12/07/2023</a:t>
            </a:fld>
            <a:endParaRPr lang="nl-BE"/>
          </a:p>
        </p:txBody>
      </p:sp>
      <p:sp>
        <p:nvSpPr>
          <p:cNvPr id="5" name="Tijdelijke aanduiding voor voettekst 4">
            <a:extLst>
              <a:ext uri="{FF2B5EF4-FFF2-40B4-BE49-F238E27FC236}">
                <a16:creationId xmlns:a16="http://schemas.microsoft.com/office/drawing/2014/main" id="{28763A47-5857-6A4B-B829-3A63DBEE8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Light" panose="020B0304020202020204" pitchFamily="34" charset="0"/>
              </a:defRPr>
            </a:lvl1pPr>
          </a:lstStyle>
          <a:p>
            <a:endParaRPr lang="nl-BE"/>
          </a:p>
        </p:txBody>
      </p:sp>
      <p:sp>
        <p:nvSpPr>
          <p:cNvPr id="6" name="Tijdelijke aanduiding voor dianummer 5">
            <a:extLst>
              <a:ext uri="{FF2B5EF4-FFF2-40B4-BE49-F238E27FC236}">
                <a16:creationId xmlns:a16="http://schemas.microsoft.com/office/drawing/2014/main" id="{DE907181-3011-394D-9941-FE7C460AD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Light" panose="020B0304020202020204" pitchFamily="34" charset="0"/>
              </a:defRPr>
            </a:lvl1pPr>
          </a:lstStyle>
          <a:p>
            <a:fld id="{A204259D-1CDE-FB48-89E4-3AB9ABE769E8}" type="slidenum">
              <a:rPr lang="nl-BE" smtClean="0"/>
              <a:pPr/>
              <a:t>‹nr.›</a:t>
            </a:fld>
            <a:endParaRPr lang="nl-BE"/>
          </a:p>
        </p:txBody>
      </p:sp>
    </p:spTree>
    <p:extLst>
      <p:ext uri="{BB962C8B-B14F-4D97-AF65-F5344CB8AC3E}">
        <p14:creationId xmlns:p14="http://schemas.microsoft.com/office/powerpoint/2010/main" val="3539529411"/>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914400" rtl="0" eaLnBrk="1" latinLnBrk="0" hangingPunct="1">
        <a:lnSpc>
          <a:spcPct val="90000"/>
        </a:lnSpc>
        <a:spcBef>
          <a:spcPct val="0"/>
        </a:spcBef>
        <a:buNone/>
        <a:defRPr sz="4400" b="0" i="0" kern="1200">
          <a:solidFill>
            <a:schemeClr val="tx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DB8D77F-84F7-B547-BC84-917D81C61A40}"/>
              </a:ext>
            </a:extLst>
          </p:cNvPr>
          <p:cNvPicPr>
            <a:picLocks noChangeAspect="1"/>
          </p:cNvPicPr>
          <p:nvPr userDrawn="1"/>
        </p:nvPicPr>
        <p:blipFill>
          <a:blip r:embed="rId13"/>
          <a:stretch>
            <a:fillRect/>
          </a:stretch>
        </p:blipFill>
        <p:spPr>
          <a:xfrm>
            <a:off x="4930" y="0"/>
            <a:ext cx="12182140" cy="6858000"/>
          </a:xfrm>
          <a:prstGeom prst="rect">
            <a:avLst/>
          </a:prstGeom>
        </p:spPr>
      </p:pic>
      <p:pic>
        <p:nvPicPr>
          <p:cNvPr id="16" name="Afbeelding 15">
            <a:extLst>
              <a:ext uri="{FF2B5EF4-FFF2-40B4-BE49-F238E27FC236}">
                <a16:creationId xmlns:a16="http://schemas.microsoft.com/office/drawing/2014/main" id="{DC83B5C2-EA46-F847-9374-18E70D4FAFC0}"/>
              </a:ext>
            </a:extLst>
          </p:cNvPr>
          <p:cNvPicPr>
            <a:picLocks noChangeAspect="1"/>
          </p:cNvPicPr>
          <p:nvPr userDrawn="1"/>
        </p:nvPicPr>
        <p:blipFill>
          <a:blip r:embed="rId14"/>
          <a:stretch>
            <a:fillRect/>
          </a:stretch>
        </p:blipFill>
        <p:spPr>
          <a:xfrm>
            <a:off x="4930" y="0"/>
            <a:ext cx="12182140" cy="6858000"/>
          </a:xfrm>
          <a:prstGeom prst="rect">
            <a:avLst/>
          </a:prstGeom>
        </p:spPr>
      </p:pic>
      <p:sp>
        <p:nvSpPr>
          <p:cNvPr id="2" name="Tijdelijke aanduiding voor titel 1">
            <a:extLst>
              <a:ext uri="{FF2B5EF4-FFF2-40B4-BE49-F238E27FC236}">
                <a16:creationId xmlns:a16="http://schemas.microsoft.com/office/drawing/2014/main" id="{4A98086D-15DF-AD40-A3E6-ECE2694EE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A1389A9-37A5-9C43-A8D7-1E4FCFB04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2EBC464-6789-4D47-9996-A4032CA88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49575BEA-677B-0F49-A7F3-0A33E9000763}" type="datetimeFigureOut">
              <a:rPr lang="nl-BE" smtClean="0"/>
              <a:pPr/>
              <a:t>12/07/2023</a:t>
            </a:fld>
            <a:endParaRPr lang="nl-BE"/>
          </a:p>
        </p:txBody>
      </p:sp>
      <p:sp>
        <p:nvSpPr>
          <p:cNvPr id="5" name="Tijdelijke aanduiding voor voettekst 4">
            <a:extLst>
              <a:ext uri="{FF2B5EF4-FFF2-40B4-BE49-F238E27FC236}">
                <a16:creationId xmlns:a16="http://schemas.microsoft.com/office/drawing/2014/main" id="{D987C8BE-3611-1441-9541-273A6B729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endParaRPr lang="nl-BE"/>
          </a:p>
        </p:txBody>
      </p:sp>
      <p:sp>
        <p:nvSpPr>
          <p:cNvPr id="6" name="Tijdelijke aanduiding voor dianummer 5">
            <a:extLst>
              <a:ext uri="{FF2B5EF4-FFF2-40B4-BE49-F238E27FC236}">
                <a16:creationId xmlns:a16="http://schemas.microsoft.com/office/drawing/2014/main" id="{09E7E4FD-DD57-BC46-BA5A-F11144503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fld id="{6A9B7DC5-785C-0148-A478-0AA39B7C1C50}" type="slidenum">
              <a:rPr lang="nl-BE" smtClean="0"/>
              <a:pPr/>
              <a:t>‹nr.›</a:t>
            </a:fld>
            <a:endParaRPr lang="nl-BE"/>
          </a:p>
        </p:txBody>
      </p:sp>
    </p:spTree>
    <p:extLst>
      <p:ext uri="{BB962C8B-B14F-4D97-AF65-F5344CB8AC3E}">
        <p14:creationId xmlns:p14="http://schemas.microsoft.com/office/powerpoint/2010/main" val="42567492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 id="2147483697" r:id="rId7"/>
    <p:sldLayoutId id="2147483695" r:id="rId8"/>
    <p:sldLayoutId id="2147483696" r:id="rId9"/>
    <p:sldLayoutId id="2147483703" r:id="rId10"/>
    <p:sldLayoutId id="2147483707" r:id="rId11"/>
  </p:sldLayoutIdLst>
  <p:txStyles>
    <p:titleStyle>
      <a:lvl1pPr algn="l" defTabSz="914400" rtl="0" eaLnBrk="1" latinLnBrk="0" hangingPunct="1">
        <a:lnSpc>
          <a:spcPct val="90000"/>
        </a:lnSpc>
        <a:spcBef>
          <a:spcPct val="0"/>
        </a:spcBef>
        <a:buNone/>
        <a:defRPr sz="44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8A8576-A797-7E40-9142-477E334CFF9F}"/>
              </a:ext>
            </a:extLst>
          </p:cNvPr>
          <p:cNvPicPr>
            <a:picLocks noChangeAspect="1"/>
          </p:cNvPicPr>
          <p:nvPr userDrawn="1"/>
        </p:nvPicPr>
        <p:blipFill>
          <a:blip r:embed="rId5"/>
          <a:stretch>
            <a:fillRect/>
          </a:stretch>
        </p:blipFill>
        <p:spPr>
          <a:xfrm>
            <a:off x="4930" y="0"/>
            <a:ext cx="12182140" cy="6858000"/>
          </a:xfrm>
          <a:prstGeom prst="rect">
            <a:avLst/>
          </a:prstGeom>
        </p:spPr>
      </p:pic>
      <p:sp>
        <p:nvSpPr>
          <p:cNvPr id="2" name="Tijdelijke aanduiding voor titel 1">
            <a:extLst>
              <a:ext uri="{FF2B5EF4-FFF2-40B4-BE49-F238E27FC236}">
                <a16:creationId xmlns:a16="http://schemas.microsoft.com/office/drawing/2014/main" id="{2CAE47F6-A3E6-2E48-874E-0A90F4582410}"/>
              </a:ext>
            </a:extLst>
          </p:cNvPr>
          <p:cNvSpPr>
            <a:spLocks noGrp="1"/>
          </p:cNvSpPr>
          <p:nvPr>
            <p:ph type="title"/>
          </p:nvPr>
        </p:nvSpPr>
        <p:spPr>
          <a:xfrm>
            <a:off x="4038600" y="365125"/>
            <a:ext cx="73152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DFBEC4E-D9D3-FF44-B00D-8A5594B0A11C}"/>
              </a:ext>
            </a:extLst>
          </p:cNvPr>
          <p:cNvSpPr>
            <a:spLocks noGrp="1"/>
          </p:cNvSpPr>
          <p:nvPr>
            <p:ph type="body" idx="1"/>
          </p:nvPr>
        </p:nvSpPr>
        <p:spPr>
          <a:xfrm>
            <a:off x="4038600" y="1825625"/>
            <a:ext cx="73152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92E8972-98F8-844C-9CFA-3D22891B3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A77E512F-7A04-AC4E-9527-88FA1E6598F7}" type="datetimeFigureOut">
              <a:rPr lang="nl-BE" smtClean="0"/>
              <a:pPr/>
              <a:t>12/07/2023</a:t>
            </a:fld>
            <a:endParaRPr lang="nl-BE"/>
          </a:p>
        </p:txBody>
      </p:sp>
      <p:sp>
        <p:nvSpPr>
          <p:cNvPr id="5" name="Tijdelijke aanduiding voor voettekst 4">
            <a:extLst>
              <a:ext uri="{FF2B5EF4-FFF2-40B4-BE49-F238E27FC236}">
                <a16:creationId xmlns:a16="http://schemas.microsoft.com/office/drawing/2014/main" id="{19235988-C1C8-564D-8B67-F1307C4B7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endParaRPr lang="nl-BE"/>
          </a:p>
        </p:txBody>
      </p:sp>
      <p:sp>
        <p:nvSpPr>
          <p:cNvPr id="6" name="Tijdelijke aanduiding voor dianummer 5">
            <a:extLst>
              <a:ext uri="{FF2B5EF4-FFF2-40B4-BE49-F238E27FC236}">
                <a16:creationId xmlns:a16="http://schemas.microsoft.com/office/drawing/2014/main" id="{4D06FC15-7D94-624A-8D12-75E322EC926E}"/>
              </a:ext>
            </a:extLst>
          </p:cNvPr>
          <p:cNvSpPr>
            <a:spLocks noGrp="1"/>
          </p:cNvSpPr>
          <p:nvPr>
            <p:ph type="sldNum" sz="quarter" idx="4"/>
          </p:nvPr>
        </p:nvSpPr>
        <p:spPr>
          <a:xfrm>
            <a:off x="8610600" y="6356350"/>
            <a:ext cx="137922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fld id="{EC83F93F-1D77-8A49-8A86-859F03BA0405}" type="slidenum">
              <a:rPr lang="nl-BE" smtClean="0"/>
              <a:pPr/>
              <a:t>‹nr.›</a:t>
            </a:fld>
            <a:endParaRPr lang="nl-BE"/>
          </a:p>
        </p:txBody>
      </p:sp>
    </p:spTree>
    <p:extLst>
      <p:ext uri="{BB962C8B-B14F-4D97-AF65-F5344CB8AC3E}">
        <p14:creationId xmlns:p14="http://schemas.microsoft.com/office/powerpoint/2010/main" val="569150428"/>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Lst>
  <p:txStyles>
    <p:titleStyle>
      <a:lvl1pPr algn="l" defTabSz="914400" rtl="0" eaLnBrk="1" latinLnBrk="0" hangingPunct="1">
        <a:lnSpc>
          <a:spcPct val="90000"/>
        </a:lnSpc>
        <a:spcBef>
          <a:spcPct val="0"/>
        </a:spcBef>
        <a:buNone/>
        <a:defRPr sz="32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afstammingscentrum.be"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www.afstammingscentrum.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72FEC-05BA-644C-ADA4-855D7BCC0B97}"/>
              </a:ext>
            </a:extLst>
          </p:cNvPr>
          <p:cNvSpPr>
            <a:spLocks noGrp="1"/>
          </p:cNvSpPr>
          <p:nvPr>
            <p:ph type="title"/>
          </p:nvPr>
        </p:nvSpPr>
        <p:spPr/>
        <p:txBody>
          <a:bodyPr/>
          <a:lstStyle/>
          <a:p>
            <a:r>
              <a:rPr lang="nl-BE"/>
              <a:t>The ‘Afstammingscentrum’</a:t>
            </a:r>
            <a:br>
              <a:rPr lang="nl-BE"/>
            </a:br>
            <a:r>
              <a:rPr lang="nl-BE" b="1">
                <a:solidFill>
                  <a:srgbClr val="602A7A"/>
                </a:solidFill>
              </a:rPr>
              <a:t>ISFL </a:t>
            </a:r>
            <a:r>
              <a:rPr lang="nl-BE" b="1" err="1">
                <a:solidFill>
                  <a:srgbClr val="602A7A"/>
                </a:solidFill>
              </a:rPr>
              <a:t>Antwerp</a:t>
            </a:r>
            <a:r>
              <a:rPr lang="nl-BE" b="1">
                <a:solidFill>
                  <a:srgbClr val="602A7A"/>
                </a:solidFill>
              </a:rPr>
              <a:t>, </a:t>
            </a:r>
            <a:r>
              <a:rPr lang="nl-BE" b="1" err="1">
                <a:solidFill>
                  <a:srgbClr val="602A7A"/>
                </a:solidFill>
              </a:rPr>
              <a:t>July</a:t>
            </a:r>
            <a:r>
              <a:rPr lang="nl-BE" b="1">
                <a:solidFill>
                  <a:srgbClr val="602A7A"/>
                </a:solidFill>
              </a:rPr>
              <a:t> 2023</a:t>
            </a:r>
            <a:endParaRPr lang="nl-BE"/>
          </a:p>
        </p:txBody>
      </p:sp>
    </p:spTree>
    <p:extLst>
      <p:ext uri="{BB962C8B-B14F-4D97-AF65-F5344CB8AC3E}">
        <p14:creationId xmlns:p14="http://schemas.microsoft.com/office/powerpoint/2010/main" val="197569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B9FACB2-BEFC-30C9-B0E6-DEB9DE632276}"/>
              </a:ext>
            </a:extLst>
          </p:cNvPr>
          <p:cNvSpPr>
            <a:spLocks noGrp="1"/>
          </p:cNvSpPr>
          <p:nvPr>
            <p:ph idx="1"/>
          </p:nvPr>
        </p:nvSpPr>
        <p:spPr>
          <a:xfrm>
            <a:off x="930584" y="822960"/>
            <a:ext cx="9993663" cy="4408714"/>
          </a:xfrm>
        </p:spPr>
        <p:txBody>
          <a:bodyPr>
            <a:normAutofit lnSpcReduction="10000"/>
          </a:bodyPr>
          <a:lstStyle/>
          <a:p>
            <a:r>
              <a:rPr lang="en-GB" sz="2000"/>
              <a:t>An older man finds his biological father and now they keep in touch.</a:t>
            </a:r>
          </a:p>
          <a:p>
            <a:r>
              <a:rPr lang="en-GB" sz="2000"/>
              <a:t>A girl wants to find her donor. Her lesbian parents asked for a black donor and that was allowed. She is very upset about this. </a:t>
            </a:r>
          </a:p>
          <a:p>
            <a:r>
              <a:rPr lang="en-GB" sz="2000"/>
              <a:t>A man is aware of a hidden family secret that his dad is not his real dad. After his father dies, his mother gives some information and we find a half sibling. We arrange a meeting which is very emotional. They both have mostly positive feelings about this reunion. </a:t>
            </a:r>
          </a:p>
          <a:p>
            <a:r>
              <a:rPr lang="en-GB" sz="2000"/>
              <a:t>In a transnational adoption file there is some confusion with Cyrillic writing but we find a potential first mother. Mediation has been set up. </a:t>
            </a:r>
          </a:p>
          <a:p>
            <a:r>
              <a:rPr lang="en-GB" sz="2000"/>
              <a:t>In cooperation with a local NGO we find a first mother in Guatemala. </a:t>
            </a:r>
          </a:p>
          <a:p>
            <a:r>
              <a:rPr lang="en-GB" sz="2000"/>
              <a:t>An adoptee form South Korea gets our support with an online meeting with her found mother. </a:t>
            </a:r>
          </a:p>
          <a:p>
            <a:r>
              <a:rPr lang="en-GB" sz="2000"/>
              <a:t>A donor child find a potential donor but he refuses mediation. Recently, he has been ordered by the court to give a DNA sample. She is very happy with our  support.</a:t>
            </a:r>
          </a:p>
        </p:txBody>
      </p:sp>
    </p:spTree>
    <p:extLst>
      <p:ext uri="{BB962C8B-B14F-4D97-AF65-F5344CB8AC3E}">
        <p14:creationId xmlns:p14="http://schemas.microsoft.com/office/powerpoint/2010/main" val="303107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60F6B-6F87-84F8-1663-07CC3914AD88}"/>
              </a:ext>
            </a:extLst>
          </p:cNvPr>
          <p:cNvSpPr>
            <a:spLocks noGrp="1"/>
          </p:cNvSpPr>
          <p:nvPr>
            <p:ph type="title"/>
          </p:nvPr>
        </p:nvSpPr>
        <p:spPr>
          <a:xfrm>
            <a:off x="838200" y="-161840"/>
            <a:ext cx="10515600" cy="1367554"/>
          </a:xfrm>
        </p:spPr>
        <p:txBody>
          <a:bodyPr/>
          <a:lstStyle/>
          <a:p>
            <a:r>
              <a:rPr lang="nl-BE" b="1"/>
              <a:t>CLIENT EVALUATION</a:t>
            </a:r>
          </a:p>
        </p:txBody>
      </p:sp>
      <p:sp>
        <p:nvSpPr>
          <p:cNvPr id="3" name="Tijdelijke aanduiding voor inhoud 2">
            <a:extLst>
              <a:ext uri="{FF2B5EF4-FFF2-40B4-BE49-F238E27FC236}">
                <a16:creationId xmlns:a16="http://schemas.microsoft.com/office/drawing/2014/main" id="{937351C9-3EF6-0ABE-D4EE-7DBFCD6A16FD}"/>
              </a:ext>
            </a:extLst>
          </p:cNvPr>
          <p:cNvSpPr>
            <a:spLocks noGrp="1"/>
          </p:cNvSpPr>
          <p:nvPr>
            <p:ph idx="1"/>
          </p:nvPr>
        </p:nvSpPr>
        <p:spPr/>
        <p:txBody>
          <a:bodyPr/>
          <a:lstStyle/>
          <a:p>
            <a:pPr marL="0" indent="0">
              <a:buNone/>
            </a:pPr>
            <a:endParaRPr lang="nl-BE"/>
          </a:p>
          <a:p>
            <a:pPr marL="0" indent="0">
              <a:buNone/>
            </a:pPr>
            <a:endParaRPr lang="nl-BE"/>
          </a:p>
        </p:txBody>
      </p:sp>
      <p:graphicFrame>
        <p:nvGraphicFramePr>
          <p:cNvPr id="4" name="Tabel 4">
            <a:extLst>
              <a:ext uri="{FF2B5EF4-FFF2-40B4-BE49-F238E27FC236}">
                <a16:creationId xmlns:a16="http://schemas.microsoft.com/office/drawing/2014/main" id="{725F3A07-3FD5-EA98-B47E-6EC01C60DB9E}"/>
              </a:ext>
            </a:extLst>
          </p:cNvPr>
          <p:cNvGraphicFramePr>
            <a:graphicFrameLocks/>
          </p:cNvGraphicFramePr>
          <p:nvPr/>
        </p:nvGraphicFramePr>
        <p:xfrm>
          <a:off x="1942088" y="801114"/>
          <a:ext cx="8156771" cy="5375849"/>
        </p:xfrm>
        <a:graphic>
          <a:graphicData uri="http://schemas.openxmlformats.org/drawingml/2006/table">
            <a:tbl>
              <a:tblPr firstRow="1" bandRow="1">
                <a:tableStyleId>{93296810-A885-4BE3-A3E7-6D5BEEA58F35}</a:tableStyleId>
              </a:tblPr>
              <a:tblGrid>
                <a:gridCol w="3337694">
                  <a:extLst>
                    <a:ext uri="{9D8B030D-6E8A-4147-A177-3AD203B41FA5}">
                      <a16:colId xmlns:a16="http://schemas.microsoft.com/office/drawing/2014/main" val="3604753842"/>
                    </a:ext>
                  </a:extLst>
                </a:gridCol>
                <a:gridCol w="2051804">
                  <a:extLst>
                    <a:ext uri="{9D8B030D-6E8A-4147-A177-3AD203B41FA5}">
                      <a16:colId xmlns:a16="http://schemas.microsoft.com/office/drawing/2014/main" val="3968347883"/>
                    </a:ext>
                  </a:extLst>
                </a:gridCol>
                <a:gridCol w="2767273">
                  <a:extLst>
                    <a:ext uri="{9D8B030D-6E8A-4147-A177-3AD203B41FA5}">
                      <a16:colId xmlns:a16="http://schemas.microsoft.com/office/drawing/2014/main" val="2175949367"/>
                    </a:ext>
                  </a:extLst>
                </a:gridCol>
              </a:tblGrid>
              <a:tr h="625935">
                <a:tc>
                  <a:txBody>
                    <a:bodyPr/>
                    <a:lstStyle/>
                    <a:p>
                      <a:pPr algn="l"/>
                      <a:endParaRPr lang="nl-BE" sz="2400"/>
                    </a:p>
                  </a:txBody>
                  <a:tcPr/>
                </a:tc>
                <a:tc>
                  <a:txBody>
                    <a:bodyPr/>
                    <a:lstStyle/>
                    <a:p>
                      <a:pPr algn="ctr"/>
                      <a:r>
                        <a:rPr lang="nl-BE" sz="2400"/>
                        <a:t>2022</a:t>
                      </a:r>
                    </a:p>
                  </a:txBody>
                  <a:tcPr/>
                </a:tc>
                <a:tc>
                  <a:txBody>
                    <a:bodyPr/>
                    <a:lstStyle/>
                    <a:p>
                      <a:pPr algn="ctr"/>
                      <a:r>
                        <a:rPr lang="nl-BE" sz="2400"/>
                        <a:t>2021</a:t>
                      </a:r>
                    </a:p>
                  </a:txBody>
                  <a:tcPr/>
                </a:tc>
                <a:extLst>
                  <a:ext uri="{0D108BD9-81ED-4DB2-BD59-A6C34878D82A}">
                    <a16:rowId xmlns:a16="http://schemas.microsoft.com/office/drawing/2014/main" val="28207337"/>
                  </a:ext>
                </a:extLst>
              </a:tr>
              <a:tr h="625935">
                <a:tc>
                  <a:txBody>
                    <a:bodyPr/>
                    <a:lstStyle/>
                    <a:p>
                      <a:r>
                        <a:rPr lang="nl-BE">
                          <a:latin typeface="Arial Nova Light" panose="020B0304020202020204" pitchFamily="34" charset="0"/>
                        </a:rPr>
                        <a:t>Tevredenheid 1</a:t>
                      </a:r>
                      <a:r>
                        <a:rPr lang="nl-BE" baseline="30000">
                          <a:latin typeface="Arial Nova Light" panose="020B0304020202020204" pitchFamily="34" charset="0"/>
                        </a:rPr>
                        <a:t>e</a:t>
                      </a:r>
                      <a:r>
                        <a:rPr lang="nl-BE">
                          <a:latin typeface="Arial Nova Light" panose="020B0304020202020204" pitchFamily="34" charset="0"/>
                        </a:rPr>
                        <a:t> contact</a:t>
                      </a:r>
                    </a:p>
                  </a:txBody>
                  <a:tcPr/>
                </a:tc>
                <a:tc>
                  <a:txBody>
                    <a:bodyPr/>
                    <a:lstStyle/>
                    <a:p>
                      <a:pPr algn="ctr"/>
                      <a:r>
                        <a:rPr lang="nl-BE">
                          <a:latin typeface="Arial Nova Light" panose="020B0304020202020204" pitchFamily="34" charset="0"/>
                        </a:rPr>
                        <a:t>9,09</a:t>
                      </a:r>
                    </a:p>
                  </a:txBody>
                  <a:tcPr/>
                </a:tc>
                <a:tc>
                  <a:txBody>
                    <a:bodyPr/>
                    <a:lstStyle/>
                    <a:p>
                      <a:pPr algn="ctr"/>
                      <a:r>
                        <a:rPr lang="nl-BE">
                          <a:latin typeface="Arial Nova Light" panose="020B0304020202020204" pitchFamily="34" charset="0"/>
                        </a:rPr>
                        <a:t>9,24</a:t>
                      </a:r>
                    </a:p>
                  </a:txBody>
                  <a:tcPr/>
                </a:tc>
                <a:extLst>
                  <a:ext uri="{0D108BD9-81ED-4DB2-BD59-A6C34878D82A}">
                    <a16:rowId xmlns:a16="http://schemas.microsoft.com/office/drawing/2014/main" val="1050773902"/>
                  </a:ext>
                </a:extLst>
              </a:tr>
              <a:tr h="676555">
                <a:tc>
                  <a:txBody>
                    <a:bodyPr/>
                    <a:lstStyle/>
                    <a:p>
                      <a:r>
                        <a:rPr lang="nl-BE">
                          <a:latin typeface="Arial Nova Light" panose="020B0304020202020204" pitchFamily="34" charset="0"/>
                        </a:rPr>
                        <a:t>Voldoende info over verloop en mogelijk resultaat</a:t>
                      </a:r>
                    </a:p>
                  </a:txBody>
                  <a:tcPr/>
                </a:tc>
                <a:tc>
                  <a:txBody>
                    <a:bodyPr/>
                    <a:lstStyle/>
                    <a:p>
                      <a:pPr algn="ctr"/>
                      <a:r>
                        <a:rPr lang="nl-BE">
                          <a:latin typeface="Arial Nova Light" panose="020B0304020202020204" pitchFamily="34" charset="0"/>
                        </a:rPr>
                        <a:t>9,23</a:t>
                      </a:r>
                    </a:p>
                  </a:txBody>
                  <a:tcPr/>
                </a:tc>
                <a:tc>
                  <a:txBody>
                    <a:bodyPr/>
                    <a:lstStyle/>
                    <a:p>
                      <a:pPr algn="ctr"/>
                      <a:r>
                        <a:rPr lang="nl-BE">
                          <a:latin typeface="Arial Nova Light" panose="020B0304020202020204" pitchFamily="34" charset="0"/>
                        </a:rPr>
                        <a:t>9,24</a:t>
                      </a:r>
                    </a:p>
                  </a:txBody>
                  <a:tcPr/>
                </a:tc>
                <a:extLst>
                  <a:ext uri="{0D108BD9-81ED-4DB2-BD59-A6C34878D82A}">
                    <a16:rowId xmlns:a16="http://schemas.microsoft.com/office/drawing/2014/main" val="700412706"/>
                  </a:ext>
                </a:extLst>
              </a:tr>
              <a:tr h="625935">
                <a:tc>
                  <a:txBody>
                    <a:bodyPr/>
                    <a:lstStyle/>
                    <a:p>
                      <a:r>
                        <a:rPr lang="nl-BE">
                          <a:latin typeface="Arial Nova Light" panose="020B0304020202020204" pitchFamily="34" charset="0"/>
                        </a:rPr>
                        <a:t>Info voortgang</a:t>
                      </a:r>
                    </a:p>
                  </a:txBody>
                  <a:tcPr/>
                </a:tc>
                <a:tc>
                  <a:txBody>
                    <a:bodyPr/>
                    <a:lstStyle/>
                    <a:p>
                      <a:pPr algn="ctr"/>
                      <a:r>
                        <a:rPr lang="nl-BE">
                          <a:latin typeface="Arial Nova Light" panose="020B0304020202020204" pitchFamily="34" charset="0"/>
                        </a:rPr>
                        <a:t>8,22</a:t>
                      </a:r>
                    </a:p>
                  </a:txBody>
                  <a:tcPr/>
                </a:tc>
                <a:tc>
                  <a:txBody>
                    <a:bodyPr/>
                    <a:lstStyle/>
                    <a:p>
                      <a:pPr algn="ctr"/>
                      <a:r>
                        <a:rPr lang="nl-BE">
                          <a:latin typeface="Arial Nova Light" panose="020B0304020202020204" pitchFamily="34" charset="0"/>
                        </a:rPr>
                        <a:t>8,72</a:t>
                      </a:r>
                    </a:p>
                  </a:txBody>
                  <a:tcPr/>
                </a:tc>
                <a:extLst>
                  <a:ext uri="{0D108BD9-81ED-4DB2-BD59-A6C34878D82A}">
                    <a16:rowId xmlns:a16="http://schemas.microsoft.com/office/drawing/2014/main" val="564030371"/>
                  </a:ext>
                </a:extLst>
              </a:tr>
              <a:tr h="676555">
                <a:tc>
                  <a:txBody>
                    <a:bodyPr/>
                    <a:lstStyle/>
                    <a:p>
                      <a:r>
                        <a:rPr lang="nl-BE">
                          <a:latin typeface="Arial Nova Light" panose="020B0304020202020204" pitchFamily="34" charset="0"/>
                        </a:rPr>
                        <a:t>Beschikbaarheid trajectbegeleider </a:t>
                      </a:r>
                    </a:p>
                  </a:txBody>
                  <a:tcPr/>
                </a:tc>
                <a:tc>
                  <a:txBody>
                    <a:bodyPr/>
                    <a:lstStyle/>
                    <a:p>
                      <a:pPr algn="ctr"/>
                      <a:r>
                        <a:rPr lang="nl-BE">
                          <a:latin typeface="Arial Nova Light" panose="020B0304020202020204" pitchFamily="34" charset="0"/>
                        </a:rPr>
                        <a:t>8,79</a:t>
                      </a:r>
                    </a:p>
                  </a:txBody>
                  <a:tcPr/>
                </a:tc>
                <a:tc>
                  <a:txBody>
                    <a:bodyPr/>
                    <a:lstStyle/>
                    <a:p>
                      <a:pPr algn="ctr"/>
                      <a:r>
                        <a:rPr lang="nl-BE">
                          <a:latin typeface="Arial Nova Light" panose="020B0304020202020204" pitchFamily="34" charset="0"/>
                        </a:rPr>
                        <a:t>9,03</a:t>
                      </a:r>
                    </a:p>
                  </a:txBody>
                  <a:tcPr/>
                </a:tc>
                <a:extLst>
                  <a:ext uri="{0D108BD9-81ED-4DB2-BD59-A6C34878D82A}">
                    <a16:rowId xmlns:a16="http://schemas.microsoft.com/office/drawing/2014/main" val="3842506098"/>
                  </a:ext>
                </a:extLst>
              </a:tr>
              <a:tr h="625935">
                <a:tc>
                  <a:txBody>
                    <a:bodyPr/>
                    <a:lstStyle/>
                    <a:p>
                      <a:r>
                        <a:rPr lang="nl-BE">
                          <a:latin typeface="Arial Nova Light" panose="020B0304020202020204" pitchFamily="34" charset="0"/>
                        </a:rPr>
                        <a:t>Info website</a:t>
                      </a:r>
                    </a:p>
                  </a:txBody>
                  <a:tcPr/>
                </a:tc>
                <a:tc>
                  <a:txBody>
                    <a:bodyPr/>
                    <a:lstStyle/>
                    <a:p>
                      <a:pPr algn="ctr"/>
                      <a:r>
                        <a:rPr lang="nl-BE">
                          <a:latin typeface="Arial Nova Light" panose="020B0304020202020204" pitchFamily="34" charset="0"/>
                        </a:rPr>
                        <a:t>8,22</a:t>
                      </a:r>
                    </a:p>
                  </a:txBody>
                  <a:tcPr/>
                </a:tc>
                <a:tc>
                  <a:txBody>
                    <a:bodyPr/>
                    <a:lstStyle/>
                    <a:p>
                      <a:pPr algn="ctr"/>
                      <a:r>
                        <a:rPr lang="nl-BE">
                          <a:latin typeface="Arial Nova Light" panose="020B0304020202020204" pitchFamily="34" charset="0"/>
                        </a:rPr>
                        <a:t>7,72</a:t>
                      </a:r>
                    </a:p>
                  </a:txBody>
                  <a:tcPr/>
                </a:tc>
                <a:extLst>
                  <a:ext uri="{0D108BD9-81ED-4DB2-BD59-A6C34878D82A}">
                    <a16:rowId xmlns:a16="http://schemas.microsoft.com/office/drawing/2014/main" val="2274488516"/>
                  </a:ext>
                </a:extLst>
              </a:tr>
              <a:tr h="676555">
                <a:tc>
                  <a:txBody>
                    <a:bodyPr/>
                    <a:lstStyle/>
                    <a:p>
                      <a:r>
                        <a:rPr lang="nl-BE">
                          <a:latin typeface="Arial Nova Light" panose="020B0304020202020204" pitchFamily="34" charset="0"/>
                        </a:rPr>
                        <a:t>Bereikbaarheid Afstammingscentrum </a:t>
                      </a:r>
                    </a:p>
                  </a:txBody>
                  <a:tcPr/>
                </a:tc>
                <a:tc>
                  <a:txBody>
                    <a:bodyPr/>
                    <a:lstStyle/>
                    <a:p>
                      <a:pPr algn="ctr"/>
                      <a:r>
                        <a:rPr lang="nl-BE">
                          <a:latin typeface="Arial Nova Light" panose="020B0304020202020204" pitchFamily="34" charset="0"/>
                        </a:rPr>
                        <a:t>8,22</a:t>
                      </a:r>
                    </a:p>
                  </a:txBody>
                  <a:tcPr/>
                </a:tc>
                <a:tc>
                  <a:txBody>
                    <a:bodyPr/>
                    <a:lstStyle/>
                    <a:p>
                      <a:pPr algn="ctr"/>
                      <a:r>
                        <a:rPr lang="nl-BE">
                          <a:latin typeface="Arial Nova Light" panose="020B0304020202020204" pitchFamily="34" charset="0"/>
                        </a:rPr>
                        <a:t>7,93</a:t>
                      </a:r>
                    </a:p>
                  </a:txBody>
                  <a:tcPr/>
                </a:tc>
                <a:extLst>
                  <a:ext uri="{0D108BD9-81ED-4DB2-BD59-A6C34878D82A}">
                    <a16:rowId xmlns:a16="http://schemas.microsoft.com/office/drawing/2014/main" val="1496974644"/>
                  </a:ext>
                </a:extLst>
              </a:tr>
              <a:tr h="842444">
                <a:tc>
                  <a:txBody>
                    <a:bodyPr/>
                    <a:lstStyle/>
                    <a:p>
                      <a:r>
                        <a:rPr lang="nl-BE" sz="2000" b="1">
                          <a:latin typeface="Arial Nova Light" panose="020B0304020202020204" pitchFamily="34" charset="0"/>
                        </a:rPr>
                        <a:t>Algemene score </a:t>
                      </a:r>
                    </a:p>
                  </a:txBody>
                  <a:tcPr/>
                </a:tc>
                <a:tc>
                  <a:txBody>
                    <a:bodyPr/>
                    <a:lstStyle/>
                    <a:p>
                      <a:pPr algn="ctr"/>
                      <a:r>
                        <a:rPr lang="nl-BE" sz="2000" b="1">
                          <a:latin typeface="Arial Nova Light" panose="020B0304020202020204" pitchFamily="34" charset="0"/>
                        </a:rPr>
                        <a:t>8,60</a:t>
                      </a:r>
                    </a:p>
                  </a:txBody>
                  <a:tcPr/>
                </a:tc>
                <a:tc>
                  <a:txBody>
                    <a:bodyPr/>
                    <a:lstStyle/>
                    <a:p>
                      <a:pPr algn="ctr"/>
                      <a:r>
                        <a:rPr lang="nl-BE" sz="2000" b="1">
                          <a:latin typeface="Arial Nova Light" panose="020B0304020202020204" pitchFamily="34" charset="0"/>
                        </a:rPr>
                        <a:t>8,28</a:t>
                      </a:r>
                    </a:p>
                  </a:txBody>
                  <a:tcPr/>
                </a:tc>
                <a:extLst>
                  <a:ext uri="{0D108BD9-81ED-4DB2-BD59-A6C34878D82A}">
                    <a16:rowId xmlns:a16="http://schemas.microsoft.com/office/drawing/2014/main" val="1025349854"/>
                  </a:ext>
                </a:extLst>
              </a:tr>
            </a:tbl>
          </a:graphicData>
        </a:graphic>
      </p:graphicFrame>
    </p:spTree>
    <p:extLst>
      <p:ext uri="{BB962C8B-B14F-4D97-AF65-F5344CB8AC3E}">
        <p14:creationId xmlns:p14="http://schemas.microsoft.com/office/powerpoint/2010/main" val="369788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Papierprodcut, Afdrukken, papier&#10;&#10;Automatisch gegenereerde beschrijving">
            <a:extLst>
              <a:ext uri="{FF2B5EF4-FFF2-40B4-BE49-F238E27FC236}">
                <a16:creationId xmlns:a16="http://schemas.microsoft.com/office/drawing/2014/main" id="{937879C8-374E-29B4-C1B2-BDE070DA859A}"/>
              </a:ext>
            </a:extLst>
          </p:cNvPr>
          <p:cNvPicPr>
            <a:picLocks noChangeAspect="1"/>
          </p:cNvPicPr>
          <p:nvPr/>
        </p:nvPicPr>
        <p:blipFill rotWithShape="1">
          <a:blip r:embed="rId3"/>
          <a:srcRect t="3668" b="21346"/>
          <a:stretch/>
        </p:blipFill>
        <p:spPr>
          <a:xfrm>
            <a:off x="13276" y="0"/>
            <a:ext cx="12191980" cy="6856718"/>
          </a:xfrm>
          <a:prstGeom prst="rect">
            <a:avLst/>
          </a:prstGeom>
        </p:spPr>
      </p:pic>
      <p:sp>
        <p:nvSpPr>
          <p:cNvPr id="6" name="Tekstvak 5">
            <a:extLst>
              <a:ext uri="{FF2B5EF4-FFF2-40B4-BE49-F238E27FC236}">
                <a16:creationId xmlns:a16="http://schemas.microsoft.com/office/drawing/2014/main" id="{E8D4B7E3-ADC5-0F7E-8054-2BEAAF3BFD75}"/>
              </a:ext>
            </a:extLst>
          </p:cNvPr>
          <p:cNvSpPr txBox="1"/>
          <p:nvPr/>
        </p:nvSpPr>
        <p:spPr>
          <a:xfrm>
            <a:off x="9757954" y="809898"/>
            <a:ext cx="2057399" cy="584775"/>
          </a:xfrm>
          <a:prstGeom prst="rect">
            <a:avLst/>
          </a:prstGeom>
          <a:noFill/>
        </p:spPr>
        <p:txBody>
          <a:bodyPr wrap="square">
            <a:spAutoFit/>
          </a:bodyPr>
          <a:lstStyle/>
          <a:p>
            <a:r>
              <a:rPr lang="nl-BE" sz="3200" b="1">
                <a:solidFill>
                  <a:srgbClr val="DD488C"/>
                </a:solidFill>
                <a:latin typeface="Arial Nova" panose="020B0504020202020204" pitchFamily="34" charset="0"/>
              </a:rPr>
              <a:t>INFORM</a:t>
            </a:r>
            <a:endParaRPr lang="nl-BE" sz="3200"/>
          </a:p>
        </p:txBody>
      </p:sp>
    </p:spTree>
    <p:extLst>
      <p:ext uri="{BB962C8B-B14F-4D97-AF65-F5344CB8AC3E}">
        <p14:creationId xmlns:p14="http://schemas.microsoft.com/office/powerpoint/2010/main" val="206017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363A5-EFA5-96A0-9CBB-AF4E9420582E}"/>
              </a:ext>
            </a:extLst>
          </p:cNvPr>
          <p:cNvSpPr>
            <a:spLocks noGrp="1"/>
          </p:cNvSpPr>
          <p:nvPr>
            <p:ph type="title"/>
          </p:nvPr>
        </p:nvSpPr>
        <p:spPr/>
        <p:txBody>
          <a:bodyPr/>
          <a:lstStyle/>
          <a:p>
            <a:r>
              <a:rPr lang="nl-BE" b="1"/>
              <a:t>INFORM</a:t>
            </a:r>
          </a:p>
        </p:txBody>
      </p:sp>
      <p:sp>
        <p:nvSpPr>
          <p:cNvPr id="3" name="Tijdelijke aanduiding voor inhoud 2">
            <a:extLst>
              <a:ext uri="{FF2B5EF4-FFF2-40B4-BE49-F238E27FC236}">
                <a16:creationId xmlns:a16="http://schemas.microsoft.com/office/drawing/2014/main" id="{B446AFB5-55A6-5D67-30B4-ABEEE0113EF1}"/>
              </a:ext>
            </a:extLst>
          </p:cNvPr>
          <p:cNvSpPr>
            <a:spLocks noGrp="1"/>
          </p:cNvSpPr>
          <p:nvPr>
            <p:ph idx="1"/>
          </p:nvPr>
        </p:nvSpPr>
        <p:spPr/>
        <p:txBody>
          <a:bodyPr>
            <a:normAutofit/>
          </a:bodyPr>
          <a:lstStyle/>
          <a:p>
            <a:r>
              <a:rPr lang="nl-BE" sz="2400"/>
              <a:t>No </a:t>
            </a:r>
            <a:r>
              <a:rPr lang="nl-BE" sz="2400" err="1"/>
              <a:t>campaigns</a:t>
            </a:r>
            <a:r>
              <a:rPr lang="nl-BE" sz="2400"/>
              <a:t> (</a:t>
            </a:r>
            <a:r>
              <a:rPr lang="nl-BE" sz="2400" err="1"/>
              <a:t>yet</a:t>
            </a:r>
            <a:r>
              <a:rPr lang="nl-BE" sz="2400"/>
              <a:t>) </a:t>
            </a:r>
          </a:p>
          <a:p>
            <a:r>
              <a:rPr lang="nl-BE" sz="2400"/>
              <a:t>Present in traditional media</a:t>
            </a:r>
          </a:p>
          <a:p>
            <a:r>
              <a:rPr lang="nl-BE" sz="2400"/>
              <a:t>Active on </a:t>
            </a:r>
            <a:r>
              <a:rPr lang="nl-BE" sz="2400" err="1"/>
              <a:t>social</a:t>
            </a:r>
            <a:r>
              <a:rPr lang="nl-BE" sz="2400"/>
              <a:t> media</a:t>
            </a:r>
          </a:p>
          <a:p>
            <a:r>
              <a:rPr lang="nl-BE" sz="2400"/>
              <a:t>General </a:t>
            </a:r>
            <a:r>
              <a:rPr lang="nl-BE" sz="2400" err="1"/>
              <a:t>and</a:t>
            </a:r>
            <a:r>
              <a:rPr lang="nl-BE" sz="2400"/>
              <a:t> </a:t>
            </a:r>
            <a:r>
              <a:rPr lang="nl-BE" sz="2400" err="1"/>
              <a:t>specific</a:t>
            </a:r>
            <a:r>
              <a:rPr lang="nl-BE" sz="2400"/>
              <a:t> brochures, different </a:t>
            </a:r>
            <a:r>
              <a:rPr lang="nl-BE" sz="2400" err="1"/>
              <a:t>languages</a:t>
            </a:r>
            <a:r>
              <a:rPr lang="nl-BE" sz="2400"/>
              <a:t>, online </a:t>
            </a:r>
            <a:r>
              <a:rPr lang="nl-BE" sz="2400" err="1"/>
              <a:t>and</a:t>
            </a:r>
            <a:r>
              <a:rPr lang="nl-BE" sz="2400"/>
              <a:t> in print (e.g. </a:t>
            </a:r>
            <a:r>
              <a:rPr lang="nl-BE" sz="2400" err="1"/>
              <a:t>for</a:t>
            </a:r>
            <a:r>
              <a:rPr lang="nl-BE" sz="2400"/>
              <a:t> donors, </a:t>
            </a:r>
            <a:r>
              <a:rPr lang="nl-BE" sz="2400" err="1"/>
              <a:t>for</a:t>
            </a:r>
            <a:r>
              <a:rPr lang="nl-BE" sz="2400"/>
              <a:t> </a:t>
            </a:r>
            <a:r>
              <a:rPr lang="nl-BE" sz="2400" err="1"/>
              <a:t>central</a:t>
            </a:r>
            <a:r>
              <a:rPr lang="nl-BE" sz="2400"/>
              <a:t> adoption </a:t>
            </a:r>
            <a:r>
              <a:rPr lang="nl-BE" sz="2400" err="1"/>
              <a:t>authorities</a:t>
            </a:r>
            <a:r>
              <a:rPr lang="nl-BE" sz="2400"/>
              <a:t>…)</a:t>
            </a:r>
          </a:p>
          <a:p>
            <a:r>
              <a:rPr lang="nl-BE" sz="2400" err="1"/>
              <a:t>Presentations</a:t>
            </a:r>
            <a:r>
              <a:rPr lang="nl-BE" sz="2400"/>
              <a:t>, colloquia</a:t>
            </a:r>
          </a:p>
          <a:p>
            <a:r>
              <a:rPr lang="nl-BE" sz="2400"/>
              <a:t>Website (</a:t>
            </a:r>
            <a:r>
              <a:rPr lang="nl-BE" sz="2400" err="1"/>
              <a:t>multilingual</a:t>
            </a:r>
            <a:r>
              <a:rPr lang="nl-BE" sz="2400"/>
              <a:t>) </a:t>
            </a:r>
          </a:p>
        </p:txBody>
      </p:sp>
    </p:spTree>
    <p:extLst>
      <p:ext uri="{BB962C8B-B14F-4D97-AF65-F5344CB8AC3E}">
        <p14:creationId xmlns:p14="http://schemas.microsoft.com/office/powerpoint/2010/main" val="385853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0B22D2BC-1A92-6504-F297-485101788950}"/>
              </a:ext>
            </a:extLst>
          </p:cNvPr>
          <p:cNvPicPr>
            <a:picLocks noChangeAspect="1"/>
          </p:cNvPicPr>
          <p:nvPr/>
        </p:nvPicPr>
        <p:blipFill>
          <a:blip r:embed="rId3"/>
          <a:stretch>
            <a:fillRect/>
          </a:stretch>
        </p:blipFill>
        <p:spPr>
          <a:xfrm>
            <a:off x="0" y="70488"/>
            <a:ext cx="12192000" cy="6717024"/>
          </a:xfrm>
          <a:prstGeom prst="rect">
            <a:avLst/>
          </a:prstGeom>
        </p:spPr>
      </p:pic>
    </p:spTree>
    <p:extLst>
      <p:ext uri="{BB962C8B-B14F-4D97-AF65-F5344CB8AC3E}">
        <p14:creationId xmlns:p14="http://schemas.microsoft.com/office/powerpoint/2010/main" val="27682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FD478-A8D5-BC1B-312D-EAFEE6A2B752}"/>
              </a:ext>
            </a:extLst>
          </p:cNvPr>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l="14291" r="14291"/>
          <a:stretch>
            <a:fillRect/>
          </a:stretch>
        </p:blipFill>
        <p:spPr bwMode="auto">
          <a:xfrm>
            <a:off x="122055" y="0"/>
            <a:ext cx="10896600"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4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66E73EC-DD7C-AD81-8839-E0AB76F8F4D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28139" r="1" b="16184"/>
          <a:stretch/>
        </p:blipFill>
        <p:spPr bwMode="auto">
          <a:xfrm>
            <a:off x="0" y="1282"/>
            <a:ext cx="13319312"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9583653-BB07-27E3-2975-2DB0AAFEED87}"/>
              </a:ext>
            </a:extLst>
          </p:cNvPr>
          <p:cNvSpPr txBox="1"/>
          <p:nvPr/>
        </p:nvSpPr>
        <p:spPr>
          <a:xfrm>
            <a:off x="10131228" y="493615"/>
            <a:ext cx="3300165" cy="584775"/>
          </a:xfrm>
          <a:prstGeom prst="rect">
            <a:avLst/>
          </a:prstGeom>
          <a:noFill/>
        </p:spPr>
        <p:txBody>
          <a:bodyPr wrap="square" rtlCol="0">
            <a:spAutoFit/>
          </a:bodyPr>
          <a:lstStyle/>
          <a:p>
            <a:r>
              <a:rPr lang="nl-BE" sz="3200" b="1">
                <a:solidFill>
                  <a:srgbClr val="DD488C"/>
                </a:solidFill>
                <a:latin typeface="Arial Nova" panose="020B0504020202020204" pitchFamily="34" charset="0"/>
              </a:rPr>
              <a:t>EXPERTISE</a:t>
            </a:r>
          </a:p>
        </p:txBody>
      </p:sp>
    </p:spTree>
    <p:extLst>
      <p:ext uri="{BB962C8B-B14F-4D97-AF65-F5344CB8AC3E}">
        <p14:creationId xmlns:p14="http://schemas.microsoft.com/office/powerpoint/2010/main" val="159785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21A6B-5DE2-3A72-ABCA-91936D290646}"/>
              </a:ext>
            </a:extLst>
          </p:cNvPr>
          <p:cNvSpPr>
            <a:spLocks noGrp="1"/>
          </p:cNvSpPr>
          <p:nvPr>
            <p:ph type="title"/>
          </p:nvPr>
        </p:nvSpPr>
        <p:spPr/>
        <p:txBody>
          <a:bodyPr/>
          <a:lstStyle/>
          <a:p>
            <a:r>
              <a:rPr lang="nl-BE" b="1"/>
              <a:t>EXPERTISE</a:t>
            </a:r>
          </a:p>
        </p:txBody>
      </p:sp>
      <p:sp>
        <p:nvSpPr>
          <p:cNvPr id="3" name="Tijdelijke aanduiding voor inhoud 2">
            <a:extLst>
              <a:ext uri="{FF2B5EF4-FFF2-40B4-BE49-F238E27FC236}">
                <a16:creationId xmlns:a16="http://schemas.microsoft.com/office/drawing/2014/main" id="{DDD7CE2E-DC2B-2DBC-EEF5-BA99D8C0E51D}"/>
              </a:ext>
            </a:extLst>
          </p:cNvPr>
          <p:cNvSpPr>
            <a:spLocks noGrp="1"/>
          </p:cNvSpPr>
          <p:nvPr>
            <p:ph idx="1"/>
          </p:nvPr>
        </p:nvSpPr>
        <p:spPr>
          <a:xfrm>
            <a:off x="1247502" y="1825625"/>
            <a:ext cx="10106297" cy="4351338"/>
          </a:xfrm>
        </p:spPr>
        <p:txBody>
          <a:bodyPr>
            <a:normAutofit/>
          </a:bodyPr>
          <a:lstStyle/>
          <a:p>
            <a:r>
              <a:rPr lang="nl-BE" sz="2400" err="1"/>
              <a:t>Continuous</a:t>
            </a:r>
            <a:r>
              <a:rPr lang="nl-BE" sz="2400"/>
              <a:t> update </a:t>
            </a:r>
            <a:r>
              <a:rPr lang="nl-BE" sz="2400" err="1"/>
              <a:t>and</a:t>
            </a:r>
            <a:r>
              <a:rPr lang="nl-BE" sz="2400"/>
              <a:t> </a:t>
            </a:r>
            <a:r>
              <a:rPr lang="nl-BE" sz="2400" err="1"/>
              <a:t>collection</a:t>
            </a:r>
            <a:r>
              <a:rPr lang="nl-BE" sz="2400"/>
              <a:t> of relevant research, </a:t>
            </a:r>
            <a:r>
              <a:rPr lang="nl-BE" sz="2400" err="1"/>
              <a:t>publications</a:t>
            </a:r>
            <a:r>
              <a:rPr lang="nl-BE" sz="2400"/>
              <a:t>, </a:t>
            </a:r>
            <a:r>
              <a:rPr lang="nl-BE" sz="2400" err="1"/>
              <a:t>narratives</a:t>
            </a:r>
            <a:endParaRPr lang="nl-BE" sz="2400"/>
          </a:p>
          <a:p>
            <a:r>
              <a:rPr lang="nl-BE" sz="2400"/>
              <a:t>Sources: </a:t>
            </a:r>
            <a:r>
              <a:rPr lang="nl-BE" sz="2400" err="1"/>
              <a:t>our</a:t>
            </a:r>
            <a:r>
              <a:rPr lang="nl-BE" sz="2400"/>
              <a:t> </a:t>
            </a:r>
            <a:r>
              <a:rPr lang="nl-BE" sz="2400" err="1"/>
              <a:t>own</a:t>
            </a:r>
            <a:r>
              <a:rPr lang="nl-BE" sz="2400"/>
              <a:t> casework </a:t>
            </a:r>
            <a:r>
              <a:rPr lang="nl-BE" sz="2400" err="1"/>
              <a:t>and</a:t>
            </a:r>
            <a:r>
              <a:rPr lang="nl-BE" sz="2400"/>
              <a:t> </a:t>
            </a:r>
            <a:r>
              <a:rPr lang="nl-BE" sz="2400" err="1"/>
              <a:t>experience</a:t>
            </a:r>
            <a:r>
              <a:rPr lang="nl-BE" sz="2400"/>
              <a:t>, </a:t>
            </a:r>
            <a:r>
              <a:rPr lang="nl-BE" sz="2400" err="1"/>
              <a:t>academic</a:t>
            </a:r>
            <a:r>
              <a:rPr lang="nl-BE" sz="2400"/>
              <a:t> research, </a:t>
            </a:r>
            <a:r>
              <a:rPr lang="nl-BE" sz="2400" err="1"/>
              <a:t>narratives</a:t>
            </a:r>
            <a:r>
              <a:rPr lang="nl-BE" sz="2400"/>
              <a:t> </a:t>
            </a:r>
            <a:r>
              <a:rPr lang="nl-BE" sz="2400" err="1"/>
              <a:t>and</a:t>
            </a:r>
            <a:r>
              <a:rPr lang="nl-BE" sz="2400"/>
              <a:t> expertise of target </a:t>
            </a:r>
            <a:r>
              <a:rPr lang="nl-BE" sz="2400" err="1"/>
              <a:t>groups</a:t>
            </a:r>
            <a:r>
              <a:rPr lang="nl-BE" sz="2400"/>
              <a:t>, court cases (</a:t>
            </a:r>
            <a:r>
              <a:rPr lang="nl-BE" sz="2400" err="1"/>
              <a:t>ECtHR</a:t>
            </a:r>
            <a:r>
              <a:rPr lang="nl-BE" sz="2400"/>
              <a:t>…)</a:t>
            </a:r>
          </a:p>
          <a:p>
            <a:r>
              <a:rPr lang="nl-BE" sz="2400"/>
              <a:t>Meetings </a:t>
            </a:r>
            <a:r>
              <a:rPr lang="nl-BE" sz="2400" err="1"/>
              <a:t>with</a:t>
            </a:r>
            <a:r>
              <a:rPr lang="nl-BE" sz="2400"/>
              <a:t> experts </a:t>
            </a:r>
            <a:r>
              <a:rPr lang="nl-BE" sz="2400" err="1"/>
              <a:t>from</a:t>
            </a:r>
            <a:r>
              <a:rPr lang="nl-BE" sz="2400"/>
              <a:t> different disciplines, </a:t>
            </a:r>
            <a:r>
              <a:rPr lang="nl-BE" sz="2400" err="1"/>
              <a:t>committed</a:t>
            </a:r>
            <a:r>
              <a:rPr lang="nl-BE" sz="2400"/>
              <a:t> to </a:t>
            </a:r>
            <a:r>
              <a:rPr lang="nl-BE" sz="2400" err="1"/>
              <a:t>our</a:t>
            </a:r>
            <a:r>
              <a:rPr lang="nl-BE" sz="2400"/>
              <a:t> </a:t>
            </a:r>
            <a:r>
              <a:rPr lang="nl-BE" sz="2400" err="1"/>
              <a:t>work</a:t>
            </a:r>
            <a:endParaRPr lang="nl-BE" sz="2400"/>
          </a:p>
          <a:p>
            <a:r>
              <a:rPr lang="nl-BE" sz="2400" err="1"/>
              <a:t>Trainings</a:t>
            </a:r>
            <a:r>
              <a:rPr lang="nl-BE" sz="2400"/>
              <a:t>, </a:t>
            </a:r>
            <a:r>
              <a:rPr lang="nl-BE" sz="2400" err="1"/>
              <a:t>webinars</a:t>
            </a:r>
            <a:endParaRPr lang="nl-BE" sz="2400"/>
          </a:p>
          <a:p>
            <a:r>
              <a:rPr lang="nl-BE" sz="2400" err="1"/>
              <a:t>Developing</a:t>
            </a:r>
            <a:r>
              <a:rPr lang="nl-BE" sz="2400"/>
              <a:t> </a:t>
            </a:r>
            <a:r>
              <a:rPr lang="nl-BE" sz="2400" err="1"/>
              <a:t>networks</a:t>
            </a:r>
            <a:r>
              <a:rPr lang="nl-BE" sz="2400"/>
              <a:t> </a:t>
            </a:r>
            <a:r>
              <a:rPr lang="nl-BE" sz="2400" err="1"/>
              <a:t>and</a:t>
            </a:r>
            <a:r>
              <a:rPr lang="nl-BE" sz="2400"/>
              <a:t> partnerships</a:t>
            </a:r>
          </a:p>
          <a:p>
            <a:r>
              <a:rPr lang="nl-BE" sz="2400"/>
              <a:t>Policy </a:t>
            </a:r>
            <a:r>
              <a:rPr lang="nl-BE" sz="2400" err="1"/>
              <a:t>recommendations</a:t>
            </a:r>
            <a:r>
              <a:rPr lang="nl-BE" sz="2400"/>
              <a:t> </a:t>
            </a:r>
          </a:p>
        </p:txBody>
      </p:sp>
    </p:spTree>
    <p:extLst>
      <p:ext uri="{BB962C8B-B14F-4D97-AF65-F5344CB8AC3E}">
        <p14:creationId xmlns:p14="http://schemas.microsoft.com/office/powerpoint/2010/main" val="33172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AA6B6-A56E-3D9C-A6C2-4A4BDCF0AD81}"/>
              </a:ext>
            </a:extLst>
          </p:cNvPr>
          <p:cNvSpPr>
            <a:spLocks noGrp="1"/>
          </p:cNvSpPr>
          <p:nvPr>
            <p:ph type="title"/>
          </p:nvPr>
        </p:nvSpPr>
        <p:spPr/>
        <p:txBody>
          <a:bodyPr/>
          <a:lstStyle/>
          <a:p>
            <a:r>
              <a:rPr lang="nl-BE" b="1"/>
              <a:t>CHALLENGES</a:t>
            </a:r>
          </a:p>
        </p:txBody>
      </p:sp>
      <p:sp>
        <p:nvSpPr>
          <p:cNvPr id="3" name="Tijdelijke aanduiding voor inhoud 2">
            <a:extLst>
              <a:ext uri="{FF2B5EF4-FFF2-40B4-BE49-F238E27FC236}">
                <a16:creationId xmlns:a16="http://schemas.microsoft.com/office/drawing/2014/main" id="{A6322E57-140B-4247-62D5-C016C326390A}"/>
              </a:ext>
            </a:extLst>
          </p:cNvPr>
          <p:cNvSpPr>
            <a:spLocks noGrp="1"/>
          </p:cNvSpPr>
          <p:nvPr>
            <p:ph idx="1"/>
          </p:nvPr>
        </p:nvSpPr>
        <p:spPr/>
        <p:txBody>
          <a:bodyPr/>
          <a:lstStyle/>
          <a:p>
            <a:r>
              <a:rPr lang="en-GB" sz="2400" dirty="0" err="1"/>
              <a:t>Donoranonimity</a:t>
            </a:r>
            <a:r>
              <a:rPr lang="en-GB" sz="2400" dirty="0"/>
              <a:t> (binding law)</a:t>
            </a:r>
          </a:p>
          <a:p>
            <a:r>
              <a:rPr lang="en-GB" sz="2400" dirty="0"/>
              <a:t>Culture of secrecy (here and in countries of origin)</a:t>
            </a:r>
          </a:p>
          <a:p>
            <a:r>
              <a:rPr lang="en-GB" sz="2400" dirty="0"/>
              <a:t>Ratio staff/cases </a:t>
            </a:r>
          </a:p>
          <a:p>
            <a:r>
              <a:rPr lang="en-GB" sz="2400" dirty="0"/>
              <a:t>Unclear boundaries at times </a:t>
            </a:r>
          </a:p>
          <a:p>
            <a:r>
              <a:rPr lang="en-GB" sz="2400" dirty="0"/>
              <a:t>Shortcomings in our DNA regulation: limited to 1</a:t>
            </a:r>
            <a:r>
              <a:rPr lang="en-GB" sz="2400" baseline="30000" dirty="0"/>
              <a:t>st</a:t>
            </a:r>
            <a:r>
              <a:rPr lang="en-GB" sz="2400" dirty="0"/>
              <a:t> degree, cost for the client (€85), samples need to be taken by us…</a:t>
            </a:r>
          </a:p>
          <a:p>
            <a:r>
              <a:rPr lang="en-GB" sz="2400" dirty="0"/>
              <a:t>No access to the National register</a:t>
            </a:r>
          </a:p>
          <a:p>
            <a:pPr marL="0" indent="0">
              <a:buNone/>
            </a:pPr>
            <a:r>
              <a:rPr lang="nl-BE" sz="2400" b="1" dirty="0">
                <a:solidFill>
                  <a:srgbClr val="7030A0"/>
                </a:solidFill>
              </a:rPr>
              <a:t>	</a:t>
            </a:r>
            <a:endParaRPr lang="nl-BE" dirty="0"/>
          </a:p>
        </p:txBody>
      </p:sp>
    </p:spTree>
    <p:extLst>
      <p:ext uri="{BB962C8B-B14F-4D97-AF65-F5344CB8AC3E}">
        <p14:creationId xmlns:p14="http://schemas.microsoft.com/office/powerpoint/2010/main" val="217088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11951-EBDD-E3F8-2770-263ECCCEE5DF}"/>
              </a:ext>
            </a:extLst>
          </p:cNvPr>
          <p:cNvSpPr>
            <a:spLocks noGrp="1"/>
          </p:cNvSpPr>
          <p:nvPr>
            <p:ph type="title"/>
          </p:nvPr>
        </p:nvSpPr>
        <p:spPr/>
        <p:txBody>
          <a:bodyPr/>
          <a:lstStyle/>
          <a:p>
            <a:r>
              <a:rPr lang="nl-BE" b="1">
                <a:latin typeface="Arial Nova"/>
              </a:rPr>
              <a:t>KEY QUESTIONS</a:t>
            </a:r>
            <a:endParaRPr lang="nl-BE" b="1"/>
          </a:p>
        </p:txBody>
      </p:sp>
      <p:sp>
        <p:nvSpPr>
          <p:cNvPr id="3" name="Tijdelijke aanduiding voor inhoud 2">
            <a:extLst>
              <a:ext uri="{FF2B5EF4-FFF2-40B4-BE49-F238E27FC236}">
                <a16:creationId xmlns:a16="http://schemas.microsoft.com/office/drawing/2014/main" id="{713FC2F0-A97E-FD08-3F83-861F754138B5}"/>
              </a:ext>
            </a:extLst>
          </p:cNvPr>
          <p:cNvSpPr>
            <a:spLocks noGrp="1"/>
          </p:cNvSpPr>
          <p:nvPr>
            <p:ph idx="1"/>
          </p:nvPr>
        </p:nvSpPr>
        <p:spPr>
          <a:xfrm>
            <a:off x="773464" y="1582864"/>
            <a:ext cx="10515600" cy="4351338"/>
          </a:xfrm>
        </p:spPr>
        <p:txBody>
          <a:bodyPr vert="horz" lIns="91440" tIns="45720" rIns="91440" bIns="45720" rtlCol="0" anchor="t">
            <a:normAutofit/>
          </a:bodyPr>
          <a:lstStyle/>
          <a:p>
            <a:pPr marL="0" indent="0">
              <a:buNone/>
            </a:pPr>
            <a:r>
              <a:rPr lang="nl-BE" err="1">
                <a:latin typeface="Arial Nova Light"/>
              </a:rPr>
              <a:t>When</a:t>
            </a:r>
            <a:r>
              <a:rPr lang="nl-BE">
                <a:latin typeface="Arial Nova Light"/>
              </a:rPr>
              <a:t> </a:t>
            </a:r>
            <a:r>
              <a:rPr lang="nl-BE" err="1">
                <a:latin typeface="Arial Nova Light"/>
              </a:rPr>
              <a:t>governments</a:t>
            </a:r>
            <a:r>
              <a:rPr lang="nl-BE">
                <a:latin typeface="Arial Nova Light"/>
              </a:rPr>
              <a:t> </a:t>
            </a:r>
            <a:r>
              <a:rPr lang="nl-BE" err="1">
                <a:latin typeface="Arial Nova Light"/>
              </a:rPr>
              <a:t>invest</a:t>
            </a:r>
            <a:r>
              <a:rPr lang="nl-BE">
                <a:latin typeface="Arial Nova Light"/>
              </a:rPr>
              <a:t> </a:t>
            </a:r>
            <a:r>
              <a:rPr lang="nl-BE" err="1">
                <a:latin typeface="Arial Nova Light"/>
              </a:rPr>
              <a:t>millions</a:t>
            </a:r>
            <a:r>
              <a:rPr lang="nl-BE">
                <a:latin typeface="Arial Nova Light"/>
              </a:rPr>
              <a:t> in the support of  family </a:t>
            </a:r>
            <a:r>
              <a:rPr lang="nl-BE" err="1">
                <a:latin typeface="Arial Nova Light"/>
              </a:rPr>
              <a:t>creation</a:t>
            </a:r>
            <a:r>
              <a:rPr lang="nl-BE">
                <a:latin typeface="Arial Nova Light"/>
              </a:rPr>
              <a:t> (adoption, donor </a:t>
            </a:r>
            <a:r>
              <a:rPr lang="nl-BE" err="1">
                <a:latin typeface="Arial Nova Light"/>
              </a:rPr>
              <a:t>conception</a:t>
            </a:r>
            <a:r>
              <a:rPr lang="nl-BE">
                <a:latin typeface="Arial Nova Light"/>
              </a:rPr>
              <a:t>, </a:t>
            </a:r>
            <a:r>
              <a:rPr lang="nl-BE" err="1">
                <a:latin typeface="Arial Nova Light"/>
              </a:rPr>
              <a:t>fertility</a:t>
            </a:r>
            <a:r>
              <a:rPr lang="nl-BE">
                <a:latin typeface="Arial Nova Light"/>
              </a:rPr>
              <a:t> treatment, </a:t>
            </a:r>
            <a:r>
              <a:rPr lang="nl-BE" err="1">
                <a:latin typeface="Arial Nova Light"/>
              </a:rPr>
              <a:t>social</a:t>
            </a:r>
            <a:r>
              <a:rPr lang="nl-BE">
                <a:latin typeface="Arial Nova Light"/>
              </a:rPr>
              <a:t> </a:t>
            </a:r>
            <a:r>
              <a:rPr lang="nl-BE" err="1">
                <a:latin typeface="Arial Nova Light"/>
              </a:rPr>
              <a:t>freezing</a:t>
            </a:r>
            <a:r>
              <a:rPr lang="nl-BE">
                <a:latin typeface="Arial Nova Light"/>
              </a:rPr>
              <a:t>…) </a:t>
            </a:r>
            <a:r>
              <a:rPr lang="nl-BE" err="1">
                <a:latin typeface="Arial Nova Light"/>
              </a:rPr>
              <a:t>then</a:t>
            </a:r>
            <a:r>
              <a:rPr lang="nl-BE">
                <a:latin typeface="Arial Nova Light"/>
              </a:rPr>
              <a:t> </a:t>
            </a:r>
            <a:r>
              <a:rPr lang="nl-BE" err="1">
                <a:latin typeface="Arial Nova Light"/>
              </a:rPr>
              <a:t>why</a:t>
            </a:r>
            <a:r>
              <a:rPr lang="nl-BE">
                <a:latin typeface="Arial Nova Light"/>
              </a:rPr>
              <a:t> </a:t>
            </a:r>
            <a:r>
              <a:rPr lang="nl-BE" err="1">
                <a:latin typeface="Arial Nova Light"/>
              </a:rPr>
              <a:t>not</a:t>
            </a:r>
            <a:r>
              <a:rPr lang="nl-BE">
                <a:latin typeface="Arial Nova Light"/>
              </a:rPr>
              <a:t> offer more </a:t>
            </a:r>
            <a:r>
              <a:rPr lang="nl-BE" err="1">
                <a:latin typeface="Arial Nova Light"/>
              </a:rPr>
              <a:t>and</a:t>
            </a:r>
            <a:r>
              <a:rPr lang="nl-BE">
                <a:latin typeface="Arial Nova Light"/>
              </a:rPr>
              <a:t> </a:t>
            </a:r>
            <a:r>
              <a:rPr lang="nl-BE" err="1">
                <a:latin typeface="Arial Nova Light"/>
              </a:rPr>
              <a:t>better</a:t>
            </a:r>
            <a:r>
              <a:rPr lang="nl-BE">
                <a:latin typeface="Arial Nova Light"/>
              </a:rPr>
              <a:t> support to the </a:t>
            </a:r>
            <a:r>
              <a:rPr lang="nl-BE" err="1">
                <a:latin typeface="Arial Nova Light"/>
              </a:rPr>
              <a:t>consequences</a:t>
            </a:r>
            <a:r>
              <a:rPr lang="nl-BE">
                <a:latin typeface="Arial Nova Light"/>
              </a:rPr>
              <a:t>? </a:t>
            </a:r>
            <a:endParaRPr lang="nl-BE"/>
          </a:p>
          <a:p>
            <a:r>
              <a:rPr lang="nl-BE" err="1">
                <a:latin typeface="Arial Nova Light"/>
              </a:rPr>
              <a:t>Sufficient</a:t>
            </a:r>
            <a:r>
              <a:rPr lang="nl-BE">
                <a:latin typeface="Arial Nova Light"/>
              </a:rPr>
              <a:t> </a:t>
            </a:r>
            <a:r>
              <a:rPr lang="nl-BE" err="1">
                <a:latin typeface="Arial Nova Light"/>
              </a:rPr>
              <a:t>aftercare</a:t>
            </a:r>
            <a:r>
              <a:rPr lang="nl-BE">
                <a:latin typeface="Arial Nova Light"/>
              </a:rPr>
              <a:t>, practical </a:t>
            </a:r>
            <a:r>
              <a:rPr lang="nl-BE" err="1">
                <a:latin typeface="Arial Nova Light"/>
              </a:rPr>
              <a:t>and</a:t>
            </a:r>
            <a:r>
              <a:rPr lang="nl-BE">
                <a:latin typeface="Arial Nova Light"/>
              </a:rPr>
              <a:t> financial (e.g. </a:t>
            </a:r>
            <a:r>
              <a:rPr lang="nl-BE" err="1">
                <a:latin typeface="Arial Nova Light"/>
              </a:rPr>
              <a:t>rootstravels</a:t>
            </a:r>
            <a:r>
              <a:rPr lang="nl-BE">
                <a:latin typeface="Arial Nova Light"/>
              </a:rPr>
              <a:t>)</a:t>
            </a:r>
          </a:p>
          <a:p>
            <a:r>
              <a:rPr lang="nl-BE" err="1">
                <a:latin typeface="Arial Nova Light"/>
              </a:rPr>
              <a:t>Effective</a:t>
            </a:r>
            <a:r>
              <a:rPr lang="nl-BE">
                <a:latin typeface="Arial Nova Light"/>
              </a:rPr>
              <a:t> </a:t>
            </a:r>
            <a:r>
              <a:rPr lang="nl-BE" err="1">
                <a:latin typeface="Arial Nova Light"/>
              </a:rPr>
              <a:t>legal</a:t>
            </a:r>
            <a:r>
              <a:rPr lang="nl-BE">
                <a:latin typeface="Arial Nova Light"/>
              </a:rPr>
              <a:t> </a:t>
            </a:r>
            <a:r>
              <a:rPr lang="nl-BE" err="1">
                <a:latin typeface="Arial Nova Light"/>
              </a:rPr>
              <a:t>protection</a:t>
            </a:r>
            <a:r>
              <a:rPr lang="nl-BE">
                <a:latin typeface="Arial Nova Light"/>
              </a:rPr>
              <a:t> of </a:t>
            </a:r>
            <a:r>
              <a:rPr lang="nl-BE" err="1">
                <a:latin typeface="Arial Nova Light"/>
              </a:rPr>
              <a:t>fundamental</a:t>
            </a:r>
            <a:r>
              <a:rPr lang="nl-BE">
                <a:latin typeface="Arial Nova Light"/>
              </a:rPr>
              <a:t> </a:t>
            </a:r>
            <a:r>
              <a:rPr lang="nl-BE" err="1">
                <a:latin typeface="Arial Nova Light"/>
              </a:rPr>
              <a:t>rights</a:t>
            </a:r>
            <a:r>
              <a:rPr lang="nl-BE">
                <a:latin typeface="Arial Nova Light"/>
              </a:rPr>
              <a:t>, review of </a:t>
            </a:r>
            <a:r>
              <a:rPr lang="nl-BE" err="1">
                <a:latin typeface="Arial Nova Light"/>
              </a:rPr>
              <a:t>legislation</a:t>
            </a:r>
            <a:endParaRPr lang="nl-BE">
              <a:latin typeface="Arial Nova Light"/>
            </a:endParaRPr>
          </a:p>
          <a:p>
            <a:r>
              <a:rPr lang="nl-BE" err="1">
                <a:latin typeface="Arial Nova Light"/>
              </a:rPr>
              <a:t>Showing</a:t>
            </a:r>
            <a:r>
              <a:rPr lang="nl-BE">
                <a:latin typeface="Arial Nova Light"/>
              </a:rPr>
              <a:t> respect </a:t>
            </a:r>
            <a:r>
              <a:rPr lang="nl-BE" err="1">
                <a:latin typeface="Arial Nova Light"/>
              </a:rPr>
              <a:t>for</a:t>
            </a:r>
            <a:r>
              <a:rPr lang="nl-BE">
                <a:latin typeface="Arial Nova Light"/>
              </a:rPr>
              <a:t> </a:t>
            </a:r>
            <a:r>
              <a:rPr lang="nl-BE" err="1">
                <a:latin typeface="Arial Nova Light"/>
              </a:rPr>
              <a:t>existential</a:t>
            </a:r>
            <a:r>
              <a:rPr lang="nl-BE">
                <a:latin typeface="Arial Nova Light"/>
              </a:rPr>
              <a:t> </a:t>
            </a:r>
            <a:r>
              <a:rPr lang="nl-BE" err="1">
                <a:latin typeface="Arial Nova Light"/>
              </a:rPr>
              <a:t>questions</a:t>
            </a:r>
            <a:r>
              <a:rPr lang="nl-BE">
                <a:latin typeface="Arial Nova Light"/>
              </a:rPr>
              <a:t> </a:t>
            </a:r>
            <a:endParaRPr lang="nl-BE"/>
          </a:p>
          <a:p>
            <a:endParaRPr lang="nl-BE"/>
          </a:p>
          <a:p>
            <a:pPr marL="0" indent="0">
              <a:buNone/>
            </a:pPr>
            <a:r>
              <a:rPr lang="nl-BE">
                <a:latin typeface="Arial Nova Light"/>
              </a:rPr>
              <a:t>Is </a:t>
            </a:r>
            <a:r>
              <a:rPr lang="nl-BE" err="1">
                <a:latin typeface="Arial Nova Light"/>
              </a:rPr>
              <a:t>there</a:t>
            </a:r>
            <a:r>
              <a:rPr lang="nl-BE">
                <a:latin typeface="Arial Nova Light"/>
              </a:rPr>
              <a:t> a right TO a </a:t>
            </a:r>
            <a:r>
              <a:rPr lang="nl-BE" err="1">
                <a:latin typeface="Arial Nova Light"/>
              </a:rPr>
              <a:t>child</a:t>
            </a:r>
            <a:r>
              <a:rPr lang="nl-BE">
                <a:latin typeface="Arial Nova Light"/>
              </a:rPr>
              <a:t>? </a:t>
            </a:r>
            <a:r>
              <a:rPr lang="nl-BE" err="1">
                <a:latin typeface="Arial Nova Light"/>
              </a:rPr>
              <a:t>Need</a:t>
            </a:r>
            <a:r>
              <a:rPr lang="nl-BE">
                <a:latin typeface="Arial Nova Light"/>
              </a:rPr>
              <a:t> </a:t>
            </a:r>
            <a:r>
              <a:rPr lang="nl-BE" err="1">
                <a:latin typeface="Arial Nova Light"/>
              </a:rPr>
              <a:t>for</a:t>
            </a:r>
            <a:r>
              <a:rPr lang="nl-BE">
                <a:latin typeface="Arial Nova Light"/>
              </a:rPr>
              <a:t> </a:t>
            </a:r>
            <a:r>
              <a:rPr lang="nl-BE" err="1">
                <a:latin typeface="Arial Nova Light"/>
              </a:rPr>
              <a:t>broad</a:t>
            </a:r>
            <a:r>
              <a:rPr lang="nl-BE">
                <a:latin typeface="Arial Nova Light"/>
              </a:rPr>
              <a:t> discussion!</a:t>
            </a:r>
            <a:endParaRPr lang="nl-BE"/>
          </a:p>
          <a:p>
            <a:pPr marL="0" indent="0">
              <a:buNone/>
            </a:pPr>
            <a:endParaRPr lang="nl-BE"/>
          </a:p>
        </p:txBody>
      </p:sp>
    </p:spTree>
    <p:extLst>
      <p:ext uri="{BB962C8B-B14F-4D97-AF65-F5344CB8AC3E}">
        <p14:creationId xmlns:p14="http://schemas.microsoft.com/office/powerpoint/2010/main" val="198696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10;&#10;Automatisch gegenereerde beschrijving">
            <a:extLst>
              <a:ext uri="{FF2B5EF4-FFF2-40B4-BE49-F238E27FC236}">
                <a16:creationId xmlns:a16="http://schemas.microsoft.com/office/drawing/2014/main" id="{B1A86E0E-A016-32A4-B171-BC277D9CEA67}"/>
              </a:ext>
            </a:extLst>
          </p:cNvPr>
          <p:cNvPicPr>
            <a:picLocks noChangeAspect="1"/>
          </p:cNvPicPr>
          <p:nvPr/>
        </p:nvPicPr>
        <p:blipFill>
          <a:blip r:embed="rId3"/>
          <a:stretch>
            <a:fillRect/>
          </a:stretch>
        </p:blipFill>
        <p:spPr>
          <a:xfrm>
            <a:off x="0" y="-129328"/>
            <a:ext cx="12192000" cy="6987328"/>
          </a:xfrm>
          <a:prstGeom prst="rect">
            <a:avLst/>
          </a:prstGeom>
        </p:spPr>
      </p:pic>
      <p:sp>
        <p:nvSpPr>
          <p:cNvPr id="14" name="Tekstvak 13">
            <a:extLst>
              <a:ext uri="{FF2B5EF4-FFF2-40B4-BE49-F238E27FC236}">
                <a16:creationId xmlns:a16="http://schemas.microsoft.com/office/drawing/2014/main" id="{83F1F225-4F1E-A1FE-5E34-086848D3A984}"/>
              </a:ext>
            </a:extLst>
          </p:cNvPr>
          <p:cNvSpPr txBox="1"/>
          <p:nvPr/>
        </p:nvSpPr>
        <p:spPr>
          <a:xfrm>
            <a:off x="9977120" y="1645920"/>
            <a:ext cx="1681480" cy="369332"/>
          </a:xfrm>
          <a:prstGeom prst="rect">
            <a:avLst/>
          </a:prstGeom>
          <a:noFill/>
        </p:spPr>
        <p:txBody>
          <a:bodyPr wrap="square" rtlCol="0">
            <a:spAutoFit/>
          </a:bodyPr>
          <a:lstStyle/>
          <a:p>
            <a:r>
              <a:rPr lang="nl-BE" b="1">
                <a:solidFill>
                  <a:srgbClr val="DD488C"/>
                </a:solidFill>
                <a:latin typeface="Arial Nova" panose="020B0504020202020204" pitchFamily="34" charset="0"/>
              </a:rPr>
              <a:t>INFORMEREN</a:t>
            </a:r>
            <a:endParaRPr lang="nl-BE"/>
          </a:p>
        </p:txBody>
      </p:sp>
    </p:spTree>
    <p:extLst>
      <p:ext uri="{BB962C8B-B14F-4D97-AF65-F5344CB8AC3E}">
        <p14:creationId xmlns:p14="http://schemas.microsoft.com/office/powerpoint/2010/main" val="28979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7ECB8-D50B-291D-5BD3-5EDE72B5E615}"/>
              </a:ext>
            </a:extLst>
          </p:cNvPr>
          <p:cNvSpPr>
            <a:spLocks noGrp="1"/>
          </p:cNvSpPr>
          <p:nvPr>
            <p:ph type="title"/>
          </p:nvPr>
        </p:nvSpPr>
        <p:spPr/>
        <p:txBody>
          <a:bodyPr>
            <a:normAutofit/>
          </a:bodyPr>
          <a:lstStyle/>
          <a:p>
            <a:r>
              <a:rPr lang="en-GB" b="1"/>
              <a:t>RECENT BREAKTHROUGH</a:t>
            </a:r>
          </a:p>
        </p:txBody>
      </p:sp>
      <p:sp>
        <p:nvSpPr>
          <p:cNvPr id="3" name="Tijdelijke aanduiding voor inhoud 2">
            <a:extLst>
              <a:ext uri="{FF2B5EF4-FFF2-40B4-BE49-F238E27FC236}">
                <a16:creationId xmlns:a16="http://schemas.microsoft.com/office/drawing/2014/main" id="{965DE34B-3FF5-EAEB-F305-F0026F826953}"/>
              </a:ext>
            </a:extLst>
          </p:cNvPr>
          <p:cNvSpPr>
            <a:spLocks noGrp="1"/>
          </p:cNvSpPr>
          <p:nvPr>
            <p:ph idx="1"/>
          </p:nvPr>
        </p:nvSpPr>
        <p:spPr/>
        <p:txBody>
          <a:bodyPr/>
          <a:lstStyle/>
          <a:p>
            <a:r>
              <a:rPr lang="en-GB" dirty="0"/>
              <a:t>The right to know, to access to information can overrule another’s right to privacy</a:t>
            </a:r>
          </a:p>
          <a:p>
            <a:r>
              <a:rPr lang="en-GB" dirty="0"/>
              <a:t>Deciding on the balance between two fundamental rights: the interest of the plaintiff to know her origins outweighs the minimal violation of the donor’s integrity and his right to privacy (as this last one is not really in increased danger)</a:t>
            </a:r>
          </a:p>
          <a:p>
            <a:r>
              <a:rPr lang="en-GB" dirty="0"/>
              <a:t>Court decision challenging the current law</a:t>
            </a:r>
          </a:p>
          <a:p>
            <a:endParaRPr lang="en-GB" dirty="0"/>
          </a:p>
          <a:p>
            <a:pPr marL="0" indent="0">
              <a:buNone/>
            </a:pPr>
            <a:r>
              <a:rPr lang="en-GB" dirty="0"/>
              <a:t>Curious what will happen next???</a:t>
            </a:r>
          </a:p>
          <a:p>
            <a:endParaRPr lang="en-GB" dirty="0"/>
          </a:p>
        </p:txBody>
      </p:sp>
    </p:spTree>
    <p:extLst>
      <p:ext uri="{BB962C8B-B14F-4D97-AF65-F5344CB8AC3E}">
        <p14:creationId xmlns:p14="http://schemas.microsoft.com/office/powerpoint/2010/main" val="236921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C519D-4EB1-934D-9857-74B1EEF31601}"/>
              </a:ext>
            </a:extLst>
          </p:cNvPr>
          <p:cNvSpPr txBox="1">
            <a:spLocks/>
          </p:cNvSpPr>
          <p:nvPr/>
        </p:nvSpPr>
        <p:spPr>
          <a:xfrm>
            <a:off x="289069" y="477521"/>
            <a:ext cx="3932237" cy="56157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Arial Nova Light" panose="020B0304020202020204" pitchFamily="34" charset="0"/>
                <a:ea typeface="+mj-ea"/>
                <a:cs typeface="+mj-cs"/>
              </a:defRPr>
            </a:lvl1pPr>
          </a:lstStyle>
          <a:p>
            <a:r>
              <a:rPr lang="nl-BE" sz="3500" b="1">
                <a:solidFill>
                  <a:srgbClr val="602A7A"/>
                </a:solidFill>
                <a:latin typeface="Arial Nova" panose="020B0504020202020204" pitchFamily="34" charset="0"/>
              </a:rPr>
              <a:t>CONTACT</a:t>
            </a:r>
            <a:r>
              <a:rPr lang="nl-BE" b="1"/>
              <a:t> </a:t>
            </a:r>
          </a:p>
        </p:txBody>
      </p:sp>
      <p:sp>
        <p:nvSpPr>
          <p:cNvPr id="3" name="Tijdelijke aanduiding voor tekst 9">
            <a:extLst>
              <a:ext uri="{FF2B5EF4-FFF2-40B4-BE49-F238E27FC236}">
                <a16:creationId xmlns:a16="http://schemas.microsoft.com/office/drawing/2014/main" id="{4A250BBB-23D6-4445-9504-41DE1E7DA4B6}"/>
              </a:ext>
            </a:extLst>
          </p:cNvPr>
          <p:cNvSpPr txBox="1">
            <a:spLocks/>
          </p:cNvSpPr>
          <p:nvPr/>
        </p:nvSpPr>
        <p:spPr>
          <a:xfrm>
            <a:off x="304777" y="3738506"/>
            <a:ext cx="3646193" cy="614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900">
                <a:solidFill>
                  <a:srgbClr val="602A7A"/>
                </a:solidFill>
                <a:hlinkClick r:id="rId3">
                  <a:extLst>
                    <a:ext uri="{A12FA001-AC4F-418D-AE19-62706E023703}">
                      <ahyp:hlinkClr xmlns:ahyp="http://schemas.microsoft.com/office/drawing/2018/hyperlinkcolor" val="tx"/>
                    </a:ext>
                  </a:extLst>
                </a:hlinkClick>
              </a:rPr>
              <a:t>info@afstammingscentrum.be</a:t>
            </a:r>
            <a:r>
              <a:rPr lang="nl-BE" sz="1900">
                <a:solidFill>
                  <a:srgbClr val="602A7A"/>
                </a:solidFill>
              </a:rPr>
              <a:t> </a:t>
            </a:r>
          </a:p>
        </p:txBody>
      </p:sp>
      <p:sp>
        <p:nvSpPr>
          <p:cNvPr id="4" name="Tijdelijke aanduiding voor tekst 11">
            <a:extLst>
              <a:ext uri="{FF2B5EF4-FFF2-40B4-BE49-F238E27FC236}">
                <a16:creationId xmlns:a16="http://schemas.microsoft.com/office/drawing/2014/main" id="{507DD43E-E556-A04F-9EB5-3D54264CD063}"/>
              </a:ext>
            </a:extLst>
          </p:cNvPr>
          <p:cNvSpPr txBox="1">
            <a:spLocks/>
          </p:cNvSpPr>
          <p:nvPr/>
        </p:nvSpPr>
        <p:spPr>
          <a:xfrm>
            <a:off x="391795" y="2405229"/>
            <a:ext cx="3559175" cy="511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900">
                <a:solidFill>
                  <a:srgbClr val="602A7A"/>
                </a:solidFill>
                <a:hlinkClick r:id="rId4">
                  <a:extLst>
                    <a:ext uri="{A12FA001-AC4F-418D-AE19-62706E023703}">
                      <ahyp:hlinkClr xmlns:ahyp="http://schemas.microsoft.com/office/drawing/2018/hyperlinkcolor" val="tx"/>
                    </a:ext>
                  </a:extLst>
                </a:hlinkClick>
              </a:rPr>
              <a:t>www.afstammingscentrum.be</a:t>
            </a:r>
            <a:r>
              <a:rPr lang="nl-BE" sz="1900">
                <a:solidFill>
                  <a:srgbClr val="602A7A"/>
                </a:solidFill>
              </a:rPr>
              <a:t> </a:t>
            </a:r>
          </a:p>
        </p:txBody>
      </p:sp>
      <p:sp>
        <p:nvSpPr>
          <p:cNvPr id="6" name="Tijdelijke aanduiding voor tekst 13">
            <a:extLst>
              <a:ext uri="{FF2B5EF4-FFF2-40B4-BE49-F238E27FC236}">
                <a16:creationId xmlns:a16="http://schemas.microsoft.com/office/drawing/2014/main" id="{04B620CC-F7CD-734C-B5AC-6619D691BDF1}"/>
              </a:ext>
            </a:extLst>
          </p:cNvPr>
          <p:cNvSpPr txBox="1">
            <a:spLocks/>
          </p:cNvSpPr>
          <p:nvPr/>
        </p:nvSpPr>
        <p:spPr>
          <a:xfrm>
            <a:off x="8278201" y="1039093"/>
            <a:ext cx="2397420" cy="1264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BE" sz="1800">
                <a:solidFill>
                  <a:srgbClr val="602A7A"/>
                </a:solidFill>
              </a:rPr>
              <a:t>Rooigemlaan 532</a:t>
            </a:r>
            <a:br>
              <a:rPr lang="nl-BE" sz="1800">
                <a:solidFill>
                  <a:srgbClr val="602A7A"/>
                </a:solidFill>
              </a:rPr>
            </a:br>
            <a:r>
              <a:rPr lang="nl-BE" sz="1800">
                <a:solidFill>
                  <a:srgbClr val="602A7A"/>
                </a:solidFill>
              </a:rPr>
              <a:t>9000 Gent</a:t>
            </a:r>
          </a:p>
          <a:p>
            <a:pPr marL="0" indent="0">
              <a:lnSpc>
                <a:spcPct val="100000"/>
              </a:lnSpc>
              <a:spcBef>
                <a:spcPts val="0"/>
              </a:spcBef>
              <a:buNone/>
            </a:pPr>
            <a:r>
              <a:rPr lang="nl-BE" sz="1800">
                <a:solidFill>
                  <a:srgbClr val="602A7A"/>
                </a:solidFill>
              </a:rPr>
              <a:t>09/277.04.43</a:t>
            </a:r>
          </a:p>
        </p:txBody>
      </p:sp>
      <p:sp>
        <p:nvSpPr>
          <p:cNvPr id="7" name="Tijdelijke aanduiding voor tekst 15">
            <a:extLst>
              <a:ext uri="{FF2B5EF4-FFF2-40B4-BE49-F238E27FC236}">
                <a16:creationId xmlns:a16="http://schemas.microsoft.com/office/drawing/2014/main" id="{B2B98FDA-A240-ED41-A43E-ED585B8721E7}"/>
              </a:ext>
            </a:extLst>
          </p:cNvPr>
          <p:cNvSpPr txBox="1">
            <a:spLocks/>
          </p:cNvSpPr>
          <p:nvPr/>
        </p:nvSpPr>
        <p:spPr>
          <a:xfrm>
            <a:off x="8278201" y="3622188"/>
            <a:ext cx="3071813" cy="10122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BE" sz="2000">
                <a:solidFill>
                  <a:srgbClr val="602A7A"/>
                </a:solidFill>
              </a:rPr>
              <a:t>Facebook, Instagram, LinkedIn</a:t>
            </a:r>
          </a:p>
          <a:p>
            <a:pPr marL="0" indent="0">
              <a:lnSpc>
                <a:spcPct val="100000"/>
              </a:lnSpc>
              <a:buNone/>
            </a:pPr>
            <a:r>
              <a:rPr lang="nl-BE" sz="2000">
                <a:solidFill>
                  <a:srgbClr val="602A7A"/>
                </a:solidFill>
              </a:rPr>
              <a:t>@afstammingscentrum</a:t>
            </a:r>
          </a:p>
          <a:p>
            <a:pPr marL="0" indent="0">
              <a:lnSpc>
                <a:spcPct val="100000"/>
              </a:lnSpc>
              <a:buNone/>
            </a:pPr>
            <a:endParaRPr lang="nl-BE" sz="2000">
              <a:solidFill>
                <a:srgbClr val="602A7A"/>
              </a:solidFill>
            </a:endParaRPr>
          </a:p>
        </p:txBody>
      </p:sp>
    </p:spTree>
    <p:extLst>
      <p:ext uri="{BB962C8B-B14F-4D97-AF65-F5344CB8AC3E}">
        <p14:creationId xmlns:p14="http://schemas.microsoft.com/office/powerpoint/2010/main" val="100662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E2F3D-47F8-7B76-1DD8-DFAAA62F1F96}"/>
              </a:ext>
            </a:extLst>
          </p:cNvPr>
          <p:cNvSpPr>
            <a:spLocks noGrp="1"/>
          </p:cNvSpPr>
          <p:nvPr>
            <p:ph type="title"/>
          </p:nvPr>
        </p:nvSpPr>
        <p:spPr/>
        <p:txBody>
          <a:bodyPr/>
          <a:lstStyle/>
          <a:p>
            <a:r>
              <a:rPr lang="nl-BE" b="1"/>
              <a:t>LEGAL BASIS - ORIGIN</a:t>
            </a:r>
          </a:p>
        </p:txBody>
      </p:sp>
      <p:sp>
        <p:nvSpPr>
          <p:cNvPr id="3" name="Tijdelijke aanduiding voor inhoud 2">
            <a:extLst>
              <a:ext uri="{FF2B5EF4-FFF2-40B4-BE49-F238E27FC236}">
                <a16:creationId xmlns:a16="http://schemas.microsoft.com/office/drawing/2014/main" id="{68ECBA97-3A22-120E-504E-2A84068F3000}"/>
              </a:ext>
            </a:extLst>
          </p:cNvPr>
          <p:cNvSpPr>
            <a:spLocks noGrp="1"/>
          </p:cNvSpPr>
          <p:nvPr>
            <p:ph idx="1"/>
          </p:nvPr>
        </p:nvSpPr>
        <p:spPr/>
        <p:txBody>
          <a:bodyPr/>
          <a:lstStyle/>
          <a:p>
            <a:r>
              <a:rPr lang="nl-BE" dirty="0" err="1"/>
              <a:t>Flemish</a:t>
            </a:r>
            <a:r>
              <a:rPr lang="nl-BE" dirty="0"/>
              <a:t> </a:t>
            </a:r>
            <a:r>
              <a:rPr lang="nl-BE" dirty="0" err="1"/>
              <a:t>law</a:t>
            </a:r>
            <a:r>
              <a:rPr lang="nl-BE" dirty="0"/>
              <a:t> of April 26th 2019</a:t>
            </a:r>
          </a:p>
          <a:p>
            <a:r>
              <a:rPr lang="nl-BE" dirty="0"/>
              <a:t>Input of target </a:t>
            </a:r>
            <a:r>
              <a:rPr lang="nl-BE" dirty="0" err="1"/>
              <a:t>groups</a:t>
            </a:r>
            <a:endParaRPr lang="nl-BE" dirty="0"/>
          </a:p>
          <a:p>
            <a:r>
              <a:rPr lang="nl-BE" dirty="0"/>
              <a:t>Open </a:t>
            </a:r>
            <a:r>
              <a:rPr lang="nl-BE" dirty="0" err="1"/>
              <a:t>for</a:t>
            </a:r>
            <a:r>
              <a:rPr lang="nl-BE" dirty="0"/>
              <a:t> public on April 1st 2021 (covid time)</a:t>
            </a:r>
          </a:p>
          <a:p>
            <a:r>
              <a:rPr lang="nl-BE" dirty="0"/>
              <a:t>Legal </a:t>
            </a:r>
            <a:r>
              <a:rPr lang="nl-BE" dirty="0" err="1"/>
              <a:t>mandate</a:t>
            </a:r>
            <a:r>
              <a:rPr lang="nl-BE" dirty="0"/>
              <a:t>: </a:t>
            </a:r>
            <a:r>
              <a:rPr lang="nl-BE" b="1" dirty="0">
                <a:solidFill>
                  <a:srgbClr val="DD488C"/>
                </a:solidFill>
              </a:rPr>
              <a:t>INFORM – SEARCH AND SUPPORT – EXPERTISE</a:t>
            </a:r>
          </a:p>
          <a:p>
            <a:r>
              <a:rPr lang="nl-BE" dirty="0"/>
              <a:t>Mission statement: the Afstammingscentrum </a:t>
            </a:r>
            <a:r>
              <a:rPr lang="nl-BE" dirty="0" err="1"/>
              <a:t>upholds</a:t>
            </a:r>
            <a:r>
              <a:rPr lang="nl-BE" dirty="0"/>
              <a:t> the </a:t>
            </a:r>
            <a:r>
              <a:rPr lang="nl-BE" dirty="0" err="1"/>
              <a:t>fundamental</a:t>
            </a:r>
            <a:r>
              <a:rPr lang="nl-BE" dirty="0"/>
              <a:t> </a:t>
            </a:r>
            <a:r>
              <a:rPr lang="nl-BE" b="1" dirty="0">
                <a:solidFill>
                  <a:srgbClr val="DD488C"/>
                </a:solidFill>
              </a:rPr>
              <a:t>right</a:t>
            </a:r>
            <a:r>
              <a:rPr lang="nl-BE" dirty="0"/>
              <a:t> to </a:t>
            </a:r>
            <a:r>
              <a:rPr lang="nl-BE" dirty="0" err="1"/>
              <a:t>know</a:t>
            </a:r>
            <a:r>
              <a:rPr lang="nl-BE" dirty="0"/>
              <a:t> </a:t>
            </a:r>
            <a:r>
              <a:rPr lang="nl-BE" dirty="0" err="1"/>
              <a:t>one’s</a:t>
            </a:r>
            <a:r>
              <a:rPr lang="nl-BE" dirty="0"/>
              <a:t> </a:t>
            </a:r>
            <a:r>
              <a:rPr lang="nl-BE" dirty="0" err="1"/>
              <a:t>origin</a:t>
            </a:r>
            <a:r>
              <a:rPr lang="nl-BE" dirty="0"/>
              <a:t> </a:t>
            </a:r>
            <a:r>
              <a:rPr lang="nl-BE" dirty="0" err="1"/>
              <a:t>and</a:t>
            </a:r>
            <a:r>
              <a:rPr lang="nl-BE" dirty="0"/>
              <a:t> </a:t>
            </a:r>
            <a:r>
              <a:rPr lang="nl-BE" dirty="0" err="1"/>
              <a:t>guarantees</a:t>
            </a:r>
            <a:r>
              <a:rPr lang="nl-BE" dirty="0"/>
              <a:t> professional </a:t>
            </a:r>
            <a:r>
              <a:rPr lang="nl-BE" dirty="0" err="1"/>
              <a:t>and</a:t>
            </a:r>
            <a:r>
              <a:rPr lang="nl-BE" dirty="0"/>
              <a:t> </a:t>
            </a:r>
            <a:r>
              <a:rPr lang="nl-BE" dirty="0" err="1"/>
              <a:t>tailored</a:t>
            </a:r>
            <a:r>
              <a:rPr lang="nl-BE" dirty="0"/>
              <a:t> support to </a:t>
            </a:r>
            <a:r>
              <a:rPr lang="nl-BE" dirty="0" err="1"/>
              <a:t>anyone</a:t>
            </a:r>
            <a:r>
              <a:rPr lang="nl-BE" dirty="0"/>
              <a:t> </a:t>
            </a:r>
            <a:r>
              <a:rPr lang="nl-BE" dirty="0" err="1"/>
              <a:t>with</a:t>
            </a:r>
            <a:r>
              <a:rPr lang="nl-BE" dirty="0"/>
              <a:t> </a:t>
            </a:r>
            <a:r>
              <a:rPr lang="nl-BE" dirty="0" err="1"/>
              <a:t>questions</a:t>
            </a:r>
            <a:r>
              <a:rPr lang="nl-BE" dirty="0"/>
              <a:t> in </a:t>
            </a:r>
            <a:r>
              <a:rPr lang="nl-BE" dirty="0" err="1"/>
              <a:t>this</a:t>
            </a:r>
            <a:r>
              <a:rPr lang="nl-BE" dirty="0"/>
              <a:t> matter</a:t>
            </a:r>
          </a:p>
        </p:txBody>
      </p:sp>
    </p:spTree>
    <p:extLst>
      <p:ext uri="{BB962C8B-B14F-4D97-AF65-F5344CB8AC3E}">
        <p14:creationId xmlns:p14="http://schemas.microsoft.com/office/powerpoint/2010/main" val="243378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7FDAC-6837-BC59-97A7-4B0741762EE1}"/>
              </a:ext>
            </a:extLst>
          </p:cNvPr>
          <p:cNvSpPr>
            <a:spLocks noGrp="1"/>
          </p:cNvSpPr>
          <p:nvPr>
            <p:ph type="title"/>
          </p:nvPr>
        </p:nvSpPr>
        <p:spPr/>
        <p:txBody>
          <a:bodyPr/>
          <a:lstStyle/>
          <a:p>
            <a:r>
              <a:rPr lang="nl-BE" b="1"/>
              <a:t>TARGET GROUPS</a:t>
            </a:r>
          </a:p>
        </p:txBody>
      </p:sp>
      <p:sp>
        <p:nvSpPr>
          <p:cNvPr id="3" name="Tijdelijke aanduiding voor inhoud 2">
            <a:extLst>
              <a:ext uri="{FF2B5EF4-FFF2-40B4-BE49-F238E27FC236}">
                <a16:creationId xmlns:a16="http://schemas.microsoft.com/office/drawing/2014/main" id="{7B3F7EA1-9B7B-9E4F-91E0-717B26999635}"/>
              </a:ext>
            </a:extLst>
          </p:cNvPr>
          <p:cNvSpPr>
            <a:spLocks noGrp="1"/>
          </p:cNvSpPr>
          <p:nvPr>
            <p:ph sz="half" idx="1"/>
          </p:nvPr>
        </p:nvSpPr>
        <p:spPr/>
        <p:txBody>
          <a:bodyPr/>
          <a:lstStyle/>
          <a:p>
            <a:pPr marL="0" indent="0" algn="ctr">
              <a:buNone/>
            </a:pPr>
            <a:r>
              <a:rPr lang="nl-BE" b="1"/>
              <a:t>PRIMARY</a:t>
            </a:r>
          </a:p>
          <a:p>
            <a:r>
              <a:rPr lang="nl-BE"/>
              <a:t>Adoptees</a:t>
            </a:r>
          </a:p>
          <a:p>
            <a:r>
              <a:rPr lang="nl-BE" err="1"/>
              <a:t>Donorchildren</a:t>
            </a:r>
            <a:endParaRPr lang="nl-BE"/>
          </a:p>
          <a:p>
            <a:r>
              <a:rPr lang="nl-BE"/>
              <a:t>Metis </a:t>
            </a:r>
            <a:r>
              <a:rPr lang="nl-BE" err="1"/>
              <a:t>colonisation</a:t>
            </a:r>
            <a:endParaRPr lang="nl-BE"/>
          </a:p>
          <a:p>
            <a:r>
              <a:rPr lang="nl-BE"/>
              <a:t>Family </a:t>
            </a:r>
            <a:r>
              <a:rPr lang="nl-BE" err="1"/>
              <a:t>questions</a:t>
            </a:r>
            <a:r>
              <a:rPr lang="nl-BE"/>
              <a:t> </a:t>
            </a:r>
            <a:r>
              <a:rPr lang="nl-BE" err="1"/>
              <a:t>and</a:t>
            </a:r>
            <a:r>
              <a:rPr lang="nl-BE"/>
              <a:t> </a:t>
            </a:r>
            <a:r>
              <a:rPr lang="nl-BE" err="1"/>
              <a:t>secrets</a:t>
            </a:r>
            <a:endParaRPr lang="nl-BE"/>
          </a:p>
          <a:p>
            <a:r>
              <a:rPr lang="nl-BE"/>
              <a:t>‘First’/’</a:t>
            </a:r>
            <a:r>
              <a:rPr lang="nl-BE" err="1"/>
              <a:t>birth</a:t>
            </a:r>
            <a:r>
              <a:rPr lang="nl-BE"/>
              <a:t>’ </a:t>
            </a:r>
            <a:r>
              <a:rPr lang="nl-BE" err="1"/>
              <a:t>parents</a:t>
            </a:r>
            <a:endParaRPr lang="nl-BE"/>
          </a:p>
        </p:txBody>
      </p:sp>
      <p:sp>
        <p:nvSpPr>
          <p:cNvPr id="4" name="Tijdelijke aanduiding voor inhoud 3">
            <a:extLst>
              <a:ext uri="{FF2B5EF4-FFF2-40B4-BE49-F238E27FC236}">
                <a16:creationId xmlns:a16="http://schemas.microsoft.com/office/drawing/2014/main" id="{D0CAE683-AAC2-D737-3D92-058980CF6E53}"/>
              </a:ext>
            </a:extLst>
          </p:cNvPr>
          <p:cNvSpPr>
            <a:spLocks noGrp="1"/>
          </p:cNvSpPr>
          <p:nvPr>
            <p:ph sz="half" idx="2"/>
          </p:nvPr>
        </p:nvSpPr>
        <p:spPr/>
        <p:txBody>
          <a:bodyPr/>
          <a:lstStyle/>
          <a:p>
            <a:pPr marL="0" indent="0" algn="ctr">
              <a:buNone/>
            </a:pPr>
            <a:r>
              <a:rPr lang="nl-BE" b="1"/>
              <a:t>SECONDARY</a:t>
            </a:r>
          </a:p>
          <a:p>
            <a:r>
              <a:rPr lang="nl-BE" err="1"/>
              <a:t>Adoptive</a:t>
            </a:r>
            <a:r>
              <a:rPr lang="nl-BE"/>
              <a:t> </a:t>
            </a:r>
            <a:r>
              <a:rPr lang="nl-BE" err="1"/>
              <a:t>parents</a:t>
            </a:r>
            <a:endParaRPr lang="nl-BE"/>
          </a:p>
          <a:p>
            <a:r>
              <a:rPr lang="nl-BE"/>
              <a:t>Donors</a:t>
            </a:r>
          </a:p>
          <a:p>
            <a:r>
              <a:rPr lang="nl-BE" err="1"/>
              <a:t>Other</a:t>
            </a:r>
            <a:r>
              <a:rPr lang="nl-BE"/>
              <a:t> </a:t>
            </a:r>
            <a:r>
              <a:rPr lang="nl-BE" err="1"/>
              <a:t>relatives</a:t>
            </a:r>
            <a:r>
              <a:rPr lang="nl-BE"/>
              <a:t>  </a:t>
            </a:r>
          </a:p>
        </p:txBody>
      </p:sp>
    </p:spTree>
    <p:extLst>
      <p:ext uri="{BB962C8B-B14F-4D97-AF65-F5344CB8AC3E}">
        <p14:creationId xmlns:p14="http://schemas.microsoft.com/office/powerpoint/2010/main" val="244289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5E912-2C08-8535-93A7-F62FA5525F8D}"/>
              </a:ext>
            </a:extLst>
          </p:cNvPr>
          <p:cNvSpPr>
            <a:spLocks noGrp="1"/>
          </p:cNvSpPr>
          <p:nvPr>
            <p:ph type="title"/>
          </p:nvPr>
        </p:nvSpPr>
        <p:spPr/>
        <p:txBody>
          <a:bodyPr>
            <a:normAutofit/>
          </a:bodyPr>
          <a:lstStyle/>
          <a:p>
            <a:r>
              <a:rPr lang="en-GB" b="1"/>
              <a:t>PEOPLE</a:t>
            </a:r>
          </a:p>
        </p:txBody>
      </p:sp>
      <p:sp>
        <p:nvSpPr>
          <p:cNvPr id="3" name="Tijdelijke aanduiding voor inhoud 2">
            <a:extLst>
              <a:ext uri="{FF2B5EF4-FFF2-40B4-BE49-F238E27FC236}">
                <a16:creationId xmlns:a16="http://schemas.microsoft.com/office/drawing/2014/main" id="{ED6A479D-17DF-0E5E-B88E-842218062E65}"/>
              </a:ext>
            </a:extLst>
          </p:cNvPr>
          <p:cNvSpPr>
            <a:spLocks noGrp="1"/>
          </p:cNvSpPr>
          <p:nvPr>
            <p:ph idx="1"/>
          </p:nvPr>
        </p:nvSpPr>
        <p:spPr/>
        <p:txBody>
          <a:bodyPr/>
          <a:lstStyle/>
          <a:p>
            <a:pPr marL="0" indent="0">
              <a:buNone/>
            </a:pPr>
            <a:r>
              <a:rPr lang="en-GB" dirty="0"/>
              <a:t>Legally embedded in a larger welfare organisation</a:t>
            </a:r>
          </a:p>
          <a:p>
            <a:r>
              <a:rPr lang="en-GB" dirty="0"/>
              <a:t>Staff: coordinator and 4 case workers (3.9 FTE)</a:t>
            </a:r>
          </a:p>
          <a:p>
            <a:r>
              <a:rPr lang="en-GB" dirty="0"/>
              <a:t>Steering group on content: 5 members of the target groups</a:t>
            </a:r>
          </a:p>
          <a:p>
            <a:r>
              <a:rPr lang="en-GB" dirty="0"/>
              <a:t>Board (legal responsibility)</a:t>
            </a:r>
          </a:p>
          <a:p>
            <a:r>
              <a:rPr lang="en-GB" dirty="0"/>
              <a:t>Committed experts (genealogy, family law, genetics, medicine, history, diversity….)</a:t>
            </a:r>
          </a:p>
          <a:p>
            <a:pPr marL="0" indent="0">
              <a:buNone/>
            </a:pPr>
            <a:endParaRPr lang="en-GB" dirty="0"/>
          </a:p>
        </p:txBody>
      </p:sp>
    </p:spTree>
    <p:extLst>
      <p:ext uri="{BB962C8B-B14F-4D97-AF65-F5344CB8AC3E}">
        <p14:creationId xmlns:p14="http://schemas.microsoft.com/office/powerpoint/2010/main" val="40552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4EA9990-CEC7-CF10-F30E-1266491733B9}"/>
              </a:ext>
            </a:extLst>
          </p:cNvPr>
          <p:cNvPicPr>
            <a:picLocks noChangeAspect="1"/>
          </p:cNvPicPr>
          <p:nvPr/>
        </p:nvPicPr>
        <p:blipFill rotWithShape="1">
          <a:blip r:embed="rId3"/>
          <a:srcRect t="15730"/>
          <a:stretch/>
        </p:blipFill>
        <p:spPr>
          <a:xfrm>
            <a:off x="1" y="0"/>
            <a:ext cx="12191999" cy="6857990"/>
          </a:xfrm>
          <a:prstGeom prst="rect">
            <a:avLst/>
          </a:prstGeom>
        </p:spPr>
      </p:pic>
      <p:sp>
        <p:nvSpPr>
          <p:cNvPr id="3" name="Tekstvak 2">
            <a:extLst>
              <a:ext uri="{FF2B5EF4-FFF2-40B4-BE49-F238E27FC236}">
                <a16:creationId xmlns:a16="http://schemas.microsoft.com/office/drawing/2014/main" id="{0AAC0524-CFB7-01B5-1CAC-4FB20915BCAF}"/>
              </a:ext>
            </a:extLst>
          </p:cNvPr>
          <p:cNvSpPr txBox="1"/>
          <p:nvPr/>
        </p:nvSpPr>
        <p:spPr>
          <a:xfrm>
            <a:off x="7027817" y="731520"/>
            <a:ext cx="4884784" cy="584775"/>
          </a:xfrm>
          <a:prstGeom prst="rect">
            <a:avLst/>
          </a:prstGeom>
          <a:noFill/>
        </p:spPr>
        <p:txBody>
          <a:bodyPr wrap="square" rtlCol="0">
            <a:spAutoFit/>
          </a:bodyPr>
          <a:lstStyle/>
          <a:p>
            <a:r>
              <a:rPr lang="nl-BE" sz="3200" b="1">
                <a:solidFill>
                  <a:srgbClr val="DD488C"/>
                </a:solidFill>
                <a:latin typeface="Arial Nova" panose="020B0504020202020204" pitchFamily="34" charset="0"/>
              </a:rPr>
              <a:t>SEARCH AND SUPPORT </a:t>
            </a:r>
            <a:endParaRPr lang="nl-BE" sz="3200"/>
          </a:p>
        </p:txBody>
      </p:sp>
    </p:spTree>
    <p:extLst>
      <p:ext uri="{BB962C8B-B14F-4D97-AF65-F5344CB8AC3E}">
        <p14:creationId xmlns:p14="http://schemas.microsoft.com/office/powerpoint/2010/main" val="47397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2D4872C-4067-13E2-CB28-0856D9747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3" y="204555"/>
            <a:ext cx="1796036" cy="5872564"/>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tekst 7">
            <a:extLst>
              <a:ext uri="{FF2B5EF4-FFF2-40B4-BE49-F238E27FC236}">
                <a16:creationId xmlns:a16="http://schemas.microsoft.com/office/drawing/2014/main" id="{19E19661-E2EB-62C5-3E88-06B8CE514B1D}"/>
              </a:ext>
            </a:extLst>
          </p:cNvPr>
          <p:cNvSpPr>
            <a:spLocks noGrp="1"/>
          </p:cNvSpPr>
          <p:nvPr>
            <p:ph type="body" sz="half" idx="2"/>
          </p:nvPr>
        </p:nvSpPr>
        <p:spPr>
          <a:xfrm>
            <a:off x="3568587" y="204555"/>
            <a:ext cx="7007703" cy="5259827"/>
          </a:xfrm>
        </p:spPr>
        <p:txBody>
          <a:bodyPr>
            <a:normAutofit/>
          </a:bodyPr>
          <a:lstStyle/>
          <a:p>
            <a:pPr marL="457200" indent="-457200">
              <a:buFont typeface="Arial" panose="020B0604020202020204" pitchFamily="34" charset="0"/>
              <a:buChar char="•"/>
            </a:pPr>
            <a:r>
              <a:rPr lang="nl-BE" sz="2600" err="1"/>
              <a:t>Quality</a:t>
            </a:r>
            <a:r>
              <a:rPr lang="nl-BE" sz="2600"/>
              <a:t> </a:t>
            </a:r>
            <a:r>
              <a:rPr lang="nl-BE" sz="2600" err="1"/>
              <a:t>handbook</a:t>
            </a:r>
            <a:r>
              <a:rPr lang="nl-BE" sz="2600"/>
              <a:t> </a:t>
            </a:r>
          </a:p>
          <a:p>
            <a:pPr marL="457200" indent="-457200">
              <a:buFont typeface="Arial" panose="020B0604020202020204" pitchFamily="34" charset="0"/>
              <a:buChar char="•"/>
            </a:pPr>
            <a:r>
              <a:rPr lang="nl-BE" sz="2600" err="1"/>
              <a:t>One</a:t>
            </a:r>
            <a:r>
              <a:rPr lang="nl-BE" sz="2600"/>
              <a:t> case </a:t>
            </a:r>
            <a:r>
              <a:rPr lang="nl-BE" sz="2600" err="1"/>
              <a:t>worker</a:t>
            </a:r>
            <a:r>
              <a:rPr lang="nl-BE" sz="2600"/>
              <a:t> per case</a:t>
            </a:r>
          </a:p>
          <a:p>
            <a:pPr marL="457200" indent="-457200">
              <a:buFont typeface="Arial" panose="020B0604020202020204" pitchFamily="34" charset="0"/>
              <a:buChar char="•"/>
            </a:pPr>
            <a:r>
              <a:rPr lang="nl-BE" sz="2600" err="1"/>
              <a:t>Psycho</a:t>
            </a:r>
            <a:r>
              <a:rPr lang="nl-BE" sz="2600"/>
              <a:t> </a:t>
            </a:r>
            <a:r>
              <a:rPr lang="nl-BE" sz="2600" err="1"/>
              <a:t>social</a:t>
            </a:r>
            <a:r>
              <a:rPr lang="nl-BE" sz="2600"/>
              <a:t> support </a:t>
            </a:r>
            <a:r>
              <a:rPr lang="nl-BE" sz="2600" err="1"/>
              <a:t>framework</a:t>
            </a:r>
            <a:endParaRPr lang="nl-BE" sz="2600"/>
          </a:p>
          <a:p>
            <a:pPr marL="457200" indent="-457200">
              <a:buFont typeface="Arial" panose="020B0604020202020204" pitchFamily="34" charset="0"/>
              <a:buChar char="•"/>
            </a:pPr>
            <a:r>
              <a:rPr lang="nl-BE" sz="2600"/>
              <a:t>Step </a:t>
            </a:r>
            <a:r>
              <a:rPr lang="nl-BE" sz="2600" err="1"/>
              <a:t>by</a:t>
            </a:r>
            <a:r>
              <a:rPr lang="nl-BE" sz="2600"/>
              <a:t> step</a:t>
            </a:r>
          </a:p>
          <a:p>
            <a:pPr marL="457200" indent="-457200">
              <a:buFont typeface="Arial" panose="020B0604020202020204" pitchFamily="34" charset="0"/>
              <a:buChar char="•"/>
            </a:pPr>
            <a:r>
              <a:rPr lang="nl-BE" sz="2600"/>
              <a:t>Every question is </a:t>
            </a:r>
            <a:r>
              <a:rPr lang="nl-BE" sz="2600" err="1"/>
              <a:t>unique</a:t>
            </a:r>
            <a:endParaRPr lang="nl-BE" sz="2600"/>
          </a:p>
          <a:p>
            <a:pPr marL="457200" indent="-457200">
              <a:buFont typeface="Arial" panose="020B0604020202020204" pitchFamily="34" charset="0"/>
              <a:buChar char="•"/>
            </a:pPr>
            <a:r>
              <a:rPr lang="nl-BE" sz="2600"/>
              <a:t>The client sets the pace</a:t>
            </a:r>
          </a:p>
          <a:p>
            <a:pPr marL="457200" indent="-457200">
              <a:buFont typeface="Arial" panose="020B0604020202020204" pitchFamily="34" charset="0"/>
              <a:buChar char="•"/>
            </a:pPr>
            <a:r>
              <a:rPr lang="nl-BE" sz="2600"/>
              <a:t>Search info, country sheets, </a:t>
            </a:r>
            <a:r>
              <a:rPr lang="nl-BE" sz="2600" err="1"/>
              <a:t>local</a:t>
            </a:r>
            <a:r>
              <a:rPr lang="nl-BE" sz="2600"/>
              <a:t> </a:t>
            </a:r>
            <a:r>
              <a:rPr lang="nl-BE" sz="2600" err="1"/>
              <a:t>connections</a:t>
            </a:r>
            <a:r>
              <a:rPr lang="nl-BE" sz="2600"/>
              <a:t>….</a:t>
            </a:r>
          </a:p>
          <a:p>
            <a:pPr marL="457200" indent="-457200">
              <a:buFont typeface="Arial" panose="020B0604020202020204" pitchFamily="34" charset="0"/>
              <a:buChar char="•"/>
            </a:pPr>
            <a:r>
              <a:rPr lang="nl-BE" sz="2600" err="1"/>
              <a:t>Referrals</a:t>
            </a:r>
            <a:endParaRPr lang="nl-BE" sz="2600"/>
          </a:p>
          <a:p>
            <a:pPr marL="457200" indent="-457200">
              <a:buFont typeface="Arial" panose="020B0604020202020204" pitchFamily="34" charset="0"/>
              <a:buChar char="•"/>
            </a:pPr>
            <a:r>
              <a:rPr lang="nl-BE" sz="2600" err="1"/>
              <a:t>Waiting</a:t>
            </a:r>
            <a:r>
              <a:rPr lang="nl-BE" sz="2600"/>
              <a:t> list </a:t>
            </a:r>
          </a:p>
          <a:p>
            <a:pPr marL="457200" indent="-457200">
              <a:buFont typeface="Arial" panose="020B0604020202020204" pitchFamily="34" charset="0"/>
              <a:buChar char="•"/>
            </a:pPr>
            <a:r>
              <a:rPr lang="nl-BE" sz="2600" err="1"/>
              <a:t>Result</a:t>
            </a:r>
            <a:r>
              <a:rPr lang="nl-BE" sz="2600"/>
              <a:t> = </a:t>
            </a:r>
            <a:r>
              <a:rPr lang="nl-BE" sz="2600" err="1"/>
              <a:t>answer</a:t>
            </a:r>
            <a:r>
              <a:rPr lang="nl-BE" sz="2600"/>
              <a:t> to the </a:t>
            </a:r>
            <a:r>
              <a:rPr lang="nl-BE" sz="2600" err="1"/>
              <a:t>said</a:t>
            </a:r>
            <a:r>
              <a:rPr lang="nl-BE" sz="2600"/>
              <a:t> question</a:t>
            </a:r>
          </a:p>
          <a:p>
            <a:pPr marL="457200" indent="-457200">
              <a:buFont typeface="Arial" panose="020B0604020202020204" pitchFamily="34" charset="0"/>
              <a:buChar char="•"/>
            </a:pPr>
            <a:endParaRPr lang="nl-BE" sz="2600"/>
          </a:p>
          <a:p>
            <a:pPr marL="457200" indent="-457200">
              <a:buFont typeface="Arial" panose="020B0604020202020204" pitchFamily="34" charset="0"/>
              <a:buChar char="•"/>
            </a:pPr>
            <a:endParaRPr lang="nl-BE" sz="2600"/>
          </a:p>
          <a:p>
            <a:endParaRPr lang="nl-BE" sz="3200" b="1">
              <a:solidFill>
                <a:srgbClr val="602A7A"/>
              </a:solidFill>
              <a:latin typeface="Arial Nova" panose="020B0504020202020204" pitchFamily="34" charset="0"/>
              <a:ea typeface="+mj-ea"/>
              <a:cs typeface="+mj-cs"/>
            </a:endParaRPr>
          </a:p>
        </p:txBody>
      </p:sp>
    </p:spTree>
    <p:extLst>
      <p:ext uri="{BB962C8B-B14F-4D97-AF65-F5344CB8AC3E}">
        <p14:creationId xmlns:p14="http://schemas.microsoft.com/office/powerpoint/2010/main" val="44412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B29B7-1372-D014-B2DF-07E554F6093A}"/>
              </a:ext>
            </a:extLst>
          </p:cNvPr>
          <p:cNvSpPr>
            <a:spLocks noGrp="1"/>
          </p:cNvSpPr>
          <p:nvPr>
            <p:ph type="title"/>
          </p:nvPr>
        </p:nvSpPr>
        <p:spPr/>
        <p:txBody>
          <a:bodyPr/>
          <a:lstStyle/>
          <a:p>
            <a:r>
              <a:rPr lang="nl-BE" b="1"/>
              <a:t>SERVICES</a:t>
            </a:r>
          </a:p>
        </p:txBody>
      </p:sp>
      <p:sp>
        <p:nvSpPr>
          <p:cNvPr id="3" name="Tijdelijke aanduiding voor inhoud 2">
            <a:extLst>
              <a:ext uri="{FF2B5EF4-FFF2-40B4-BE49-F238E27FC236}">
                <a16:creationId xmlns:a16="http://schemas.microsoft.com/office/drawing/2014/main" id="{95FCEA23-91B5-E7D0-986A-A2AC86D96A5E}"/>
              </a:ext>
            </a:extLst>
          </p:cNvPr>
          <p:cNvSpPr>
            <a:spLocks noGrp="1"/>
          </p:cNvSpPr>
          <p:nvPr>
            <p:ph idx="1"/>
          </p:nvPr>
        </p:nvSpPr>
        <p:spPr>
          <a:xfrm>
            <a:off x="838200" y="1391830"/>
            <a:ext cx="10515600" cy="4785133"/>
          </a:xfrm>
        </p:spPr>
        <p:txBody>
          <a:bodyPr>
            <a:normAutofit/>
          </a:bodyPr>
          <a:lstStyle/>
          <a:p>
            <a:pPr algn="just"/>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Information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and</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tailored</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advice</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with</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or without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actual</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search</a:t>
            </a:r>
          </a:p>
          <a:p>
            <a:pPr algn="just"/>
            <a:r>
              <a:rPr lang="nl-BE" sz="2400">
                <a:solidFill>
                  <a:srgbClr val="000000"/>
                </a:solidFill>
                <a:ea typeface="Times New Roman" panose="02020603050405020304" pitchFamily="18" charset="0"/>
                <a:cs typeface="Segoe UI" panose="020B0502040204020203" pitchFamily="34" charset="0"/>
              </a:rPr>
              <a:t>Practical support in </a:t>
            </a:r>
            <a:r>
              <a:rPr lang="nl-BE" sz="2400" err="1">
                <a:solidFill>
                  <a:srgbClr val="000000"/>
                </a:solidFill>
                <a:ea typeface="Times New Roman" panose="02020603050405020304" pitchFamily="18" charset="0"/>
                <a:cs typeface="Segoe UI" panose="020B0502040204020203" pitchFamily="34" charset="0"/>
              </a:rPr>
              <a:t>searches</a:t>
            </a:r>
            <a:r>
              <a:rPr lang="nl-BE" sz="2400">
                <a:solidFill>
                  <a:srgbClr val="000000"/>
                </a:solidFill>
                <a:ea typeface="Times New Roman" panose="02020603050405020304" pitchFamily="18" charset="0"/>
                <a:cs typeface="Segoe UI" panose="020B0502040204020203" pitchFamily="34" charset="0"/>
              </a:rPr>
              <a:t>, </a:t>
            </a:r>
            <a:r>
              <a:rPr lang="nl-BE" sz="2400" err="1">
                <a:solidFill>
                  <a:srgbClr val="000000"/>
                </a:solidFill>
                <a:ea typeface="Times New Roman" panose="02020603050405020304" pitchFamily="18" charset="0"/>
                <a:cs typeface="Segoe UI" panose="020B0502040204020203" pitchFamily="34" charset="0"/>
              </a:rPr>
              <a:t>interpretation</a:t>
            </a:r>
            <a:r>
              <a:rPr lang="nl-BE" sz="2400">
                <a:solidFill>
                  <a:srgbClr val="000000"/>
                </a:solidFill>
                <a:ea typeface="Times New Roman" panose="02020603050405020304" pitchFamily="18" charset="0"/>
                <a:cs typeface="Segoe UI" panose="020B0502040204020203" pitchFamily="34" charset="0"/>
              </a:rPr>
              <a:t> of </a:t>
            </a:r>
            <a:r>
              <a:rPr lang="nl-BE" sz="2400" err="1">
                <a:solidFill>
                  <a:srgbClr val="000000"/>
                </a:solidFill>
                <a:ea typeface="Times New Roman" panose="02020603050405020304" pitchFamily="18" charset="0"/>
                <a:cs typeface="Segoe UI" panose="020B0502040204020203" pitchFamily="34" charset="0"/>
              </a:rPr>
              <a:t>results</a:t>
            </a:r>
            <a:r>
              <a:rPr lang="nl-BE" sz="2400">
                <a:solidFill>
                  <a:srgbClr val="000000"/>
                </a:solidFill>
                <a:ea typeface="Times New Roman" panose="02020603050405020304" pitchFamily="18" charset="0"/>
                <a:cs typeface="Segoe UI" panose="020B0502040204020203" pitchFamily="34" charset="0"/>
              </a:rPr>
              <a:t>…</a:t>
            </a:r>
            <a:endParaRPr lang="nl-BE" sz="240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Psychosocial</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support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also</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when</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there</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are no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results</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t>
            </a:r>
            <a:endParaRPr lang="nl-BE" sz="240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DNA-search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and</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database (CME)</a:t>
            </a:r>
            <a:endParaRPr lang="nl-BE" sz="240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Access to </a:t>
            </a:r>
            <a:r>
              <a:rPr lang="nl-BE" sz="2400">
                <a:solidFill>
                  <a:srgbClr val="000000"/>
                </a:solidFill>
                <a:ea typeface="Arial Nova Light" panose="020B0304020202020204" pitchFamily="34" charset="0"/>
                <a:cs typeface="Segoe UI" panose="020B0502040204020203" pitchFamily="34" charset="0"/>
              </a:rPr>
              <a:t>(a</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doption) files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and</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support in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this</a:t>
            </a:r>
            <a:r>
              <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 </a:t>
            </a:r>
            <a:r>
              <a:rPr lang="nl-BE" sz="2400" err="1">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process</a:t>
            </a:r>
            <a:endParaRPr lang="nl-BE" sz="240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endParaRPr>
          </a:p>
          <a:p>
            <a:pPr algn="just"/>
            <a:r>
              <a:rPr lang="nl-BE" sz="2400" err="1">
                <a:solidFill>
                  <a:srgbClr val="000000"/>
                </a:solidFill>
                <a:ea typeface="Times New Roman" panose="02020603050405020304" pitchFamily="18" charset="0"/>
                <a:cs typeface="Segoe UI" panose="020B0502040204020203" pitchFamily="34" charset="0"/>
              </a:rPr>
              <a:t>Mediation</a:t>
            </a:r>
            <a:endParaRPr lang="nl-BE" sz="240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r>
              <a:rPr lang="nl-BE" sz="2400" err="1">
                <a:solidFill>
                  <a:srgbClr val="000000"/>
                </a:solidFill>
                <a:cs typeface="Segoe UI" panose="020B0502040204020203" pitchFamily="34" charset="0"/>
              </a:rPr>
              <a:t>Add</a:t>
            </a:r>
            <a:r>
              <a:rPr lang="nl-BE" sz="2400">
                <a:solidFill>
                  <a:srgbClr val="000000"/>
                </a:solidFill>
                <a:cs typeface="Segoe UI" panose="020B0502040204020203" pitchFamily="34" charset="0"/>
              </a:rPr>
              <a:t> </a:t>
            </a:r>
            <a:r>
              <a:rPr lang="nl-BE" sz="2400" err="1">
                <a:solidFill>
                  <a:srgbClr val="000000"/>
                </a:solidFill>
                <a:cs typeface="Segoe UI" panose="020B0502040204020203" pitchFamily="34" charset="0"/>
              </a:rPr>
              <a:t>and</a:t>
            </a:r>
            <a:r>
              <a:rPr lang="nl-BE" sz="2400">
                <a:solidFill>
                  <a:srgbClr val="000000"/>
                </a:solidFill>
                <a:cs typeface="Segoe UI" panose="020B0502040204020203" pitchFamily="34" charset="0"/>
              </a:rPr>
              <a:t> update search information </a:t>
            </a:r>
            <a:r>
              <a:rPr lang="nl-BE" sz="2400" err="1">
                <a:solidFill>
                  <a:srgbClr val="000000"/>
                </a:solidFill>
                <a:cs typeface="Segoe UI" panose="020B0502040204020203" pitchFamily="34" charset="0"/>
              </a:rPr>
              <a:t>and</a:t>
            </a:r>
            <a:r>
              <a:rPr lang="nl-BE" sz="2400">
                <a:solidFill>
                  <a:srgbClr val="000000"/>
                </a:solidFill>
                <a:cs typeface="Segoe UI" panose="020B0502040204020203" pitchFamily="34" charset="0"/>
              </a:rPr>
              <a:t> -systems, contact persons </a:t>
            </a:r>
          </a:p>
        </p:txBody>
      </p:sp>
    </p:spTree>
    <p:extLst>
      <p:ext uri="{BB962C8B-B14F-4D97-AF65-F5344CB8AC3E}">
        <p14:creationId xmlns:p14="http://schemas.microsoft.com/office/powerpoint/2010/main" val="66804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Grafiek 1">
            <a:extLst>
              <a:ext uri="{FF2B5EF4-FFF2-40B4-BE49-F238E27FC236}">
                <a16:creationId xmlns:a16="http://schemas.microsoft.com/office/drawing/2014/main" id="{432F6B69-950E-4CD6-6291-60A6C0F58736}"/>
              </a:ext>
            </a:extLst>
          </p:cNvPr>
          <p:cNvGraphicFramePr>
            <a:graphicFrameLocks/>
          </p:cNvGraphicFramePr>
          <p:nvPr>
            <p:extLst>
              <p:ext uri="{D42A27DB-BD31-4B8C-83A1-F6EECF244321}">
                <p14:modId xmlns:p14="http://schemas.microsoft.com/office/powerpoint/2010/main" val="3303569207"/>
              </p:ext>
            </p:extLst>
          </p:nvPr>
        </p:nvGraphicFramePr>
        <p:xfrm>
          <a:off x="643467" y="137160"/>
          <a:ext cx="10905066" cy="6077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5605485"/>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fd1478-685d-48eb-b3c7-d60491749394">
      <Terms xmlns="http://schemas.microsoft.com/office/infopath/2007/PartnerControls"/>
    </lcf76f155ced4ddcb4097134ff3c332f>
    <TaxCatchAll xmlns="a0bb4b41-4b5e-4f24-bc9d-74dc686214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959156BC368044AA4A713B022F4193" ma:contentTypeVersion="18" ma:contentTypeDescription="Create a new document." ma:contentTypeScope="" ma:versionID="facb22f8a5c2d02f734c53a5445db095">
  <xsd:schema xmlns:xsd="http://www.w3.org/2001/XMLSchema" xmlns:xs="http://www.w3.org/2001/XMLSchema" xmlns:p="http://schemas.microsoft.com/office/2006/metadata/properties" xmlns:ns2="a0bb4b41-4b5e-4f24-bc9d-74dc68621445" xmlns:ns3="a7fd1478-685d-48eb-b3c7-d60491749394" targetNamespace="http://schemas.microsoft.com/office/2006/metadata/properties" ma:root="true" ma:fieldsID="a1fc51392448a5c49abe0d303520d76a" ns2:_="" ns3:_="">
    <xsd:import namespace="a0bb4b41-4b5e-4f24-bc9d-74dc68621445"/>
    <xsd:import namespace="a7fd1478-685d-48eb-b3c7-d604917493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b4b41-4b5e-4f24-bc9d-74dc686214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98d85f7-fdd7-404d-8c5a-9652dd373800}" ma:internalName="TaxCatchAll" ma:showField="CatchAllData" ma:web="a0bb4b41-4b5e-4f24-bc9d-74dc686214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fd1478-685d-48eb-b3c7-d604917493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f398530-af3b-464c-9a57-5f3ff522e15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1FDA6-9FA5-42D0-9B61-49938AEC7236}">
  <ds:schemaRefs>
    <ds:schemaRef ds:uri="a0bb4b41-4b5e-4f24-bc9d-74dc68621445"/>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a7fd1478-685d-48eb-b3c7-d60491749394"/>
  </ds:schemaRefs>
</ds:datastoreItem>
</file>

<file path=customXml/itemProps2.xml><?xml version="1.0" encoding="utf-8"?>
<ds:datastoreItem xmlns:ds="http://schemas.openxmlformats.org/officeDocument/2006/customXml" ds:itemID="{878997E4-36AB-4886-AD8B-5E17F3D5D2A6}">
  <ds:schemaRefs>
    <ds:schemaRef ds:uri="http://schemas.microsoft.com/sharepoint/v3/contenttype/forms"/>
  </ds:schemaRefs>
</ds:datastoreItem>
</file>

<file path=customXml/itemProps3.xml><?xml version="1.0" encoding="utf-8"?>
<ds:datastoreItem xmlns:ds="http://schemas.openxmlformats.org/officeDocument/2006/customXml" ds:itemID="{F5D87FD7-9A04-4762-94EE-E659931C1931}"/>
</file>

<file path=docProps/app.xml><?xml version="1.0" encoding="utf-8"?>
<Properties xmlns="http://schemas.openxmlformats.org/officeDocument/2006/extended-properties" xmlns:vt="http://schemas.openxmlformats.org/officeDocument/2006/docPropsVTypes">
  <TotalTime>0</TotalTime>
  <Words>1523</Words>
  <Application>Microsoft Office PowerPoint</Application>
  <PresentationFormat>Breedbeeld</PresentationFormat>
  <Paragraphs>182</Paragraphs>
  <Slides>21</Slides>
  <Notes>21</Notes>
  <HiddenSlides>0</HiddenSlides>
  <MMClips>0</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21</vt:i4>
      </vt:variant>
    </vt:vector>
  </HeadingPairs>
  <TitlesOfParts>
    <vt:vector size="31" baseType="lpstr">
      <vt:lpstr>Arial</vt:lpstr>
      <vt:lpstr>Arial Nova</vt:lpstr>
      <vt:lpstr>Arial Nova Light</vt:lpstr>
      <vt:lpstr>Calibri</vt:lpstr>
      <vt:lpstr>Tahoma</vt:lpstr>
      <vt:lpstr>1_Kantoorthema</vt:lpstr>
      <vt:lpstr>1_Aangepast ontwerp</vt:lpstr>
      <vt:lpstr>Aangepast ontwerp</vt:lpstr>
      <vt:lpstr>3_Aangepast ontwerp</vt:lpstr>
      <vt:lpstr>4_Aangepast ontwerp</vt:lpstr>
      <vt:lpstr>The ‘Afstammingscentrum’ ISFL Antwerp, July 2023</vt:lpstr>
      <vt:lpstr>PowerPoint-presentatie</vt:lpstr>
      <vt:lpstr>LEGAL BASIS - ORIGIN</vt:lpstr>
      <vt:lpstr>TARGET GROUPS</vt:lpstr>
      <vt:lpstr>PEOPLE</vt:lpstr>
      <vt:lpstr>PowerPoint-presentatie</vt:lpstr>
      <vt:lpstr>PowerPoint-presentatie</vt:lpstr>
      <vt:lpstr>SERVICES</vt:lpstr>
      <vt:lpstr>PowerPoint-presentatie</vt:lpstr>
      <vt:lpstr>PowerPoint-presentatie</vt:lpstr>
      <vt:lpstr>CLIENT EVALUATION</vt:lpstr>
      <vt:lpstr>PowerPoint-presentatie</vt:lpstr>
      <vt:lpstr>INFORM</vt:lpstr>
      <vt:lpstr>PowerPoint-presentatie</vt:lpstr>
      <vt:lpstr>PowerPoint-presentatie</vt:lpstr>
      <vt:lpstr>PowerPoint-presentatie</vt:lpstr>
      <vt:lpstr>EXPERTISE</vt:lpstr>
      <vt:lpstr>CHALLENGES</vt:lpstr>
      <vt:lpstr>KEY QUESTIONS</vt:lpstr>
      <vt:lpstr>RECENT BREAKTHROUGH</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Afstammingscentrum</dc:title>
  <dc:creator>Nadia Vandenbussche</dc:creator>
  <cp:lastModifiedBy>Ankie Vandekerckhove</cp:lastModifiedBy>
  <cp:revision>3</cp:revision>
  <cp:lastPrinted>2023-07-12T08:26:17Z</cp:lastPrinted>
  <dcterms:created xsi:type="dcterms:W3CDTF">2021-11-22T00:09:52Z</dcterms:created>
  <dcterms:modified xsi:type="dcterms:W3CDTF">2023-07-12T08:54:48Z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0x010100C8959156BC368044AA4A713B022F4193</vt:lpwstr>
  </property>
  <property fmtid="{D5CDD505-2E9C-101B-9397-08002B2CF9AE}" pid="3" name="MediaServiceImageTags">
    <vt:lpwstr/>
  </property>
</Properties>
</file>