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  <p:sldMasterId id="2147483672" r:id="rId5"/>
    <p:sldMasterId id="2147483660" r:id="rId6"/>
    <p:sldMasterId id="2147483687" r:id="rId7"/>
    <p:sldMasterId id="2147483698" r:id="rId8"/>
  </p:sldMasterIdLst>
  <p:notesMasterIdLst>
    <p:notesMasterId r:id="rId25"/>
  </p:notesMasterIdLst>
  <p:sldIdLst>
    <p:sldId id="287" r:id="rId9"/>
    <p:sldId id="352" r:id="rId10"/>
    <p:sldId id="328" r:id="rId11"/>
    <p:sldId id="355" r:id="rId12"/>
    <p:sldId id="387" r:id="rId13"/>
    <p:sldId id="356" r:id="rId14"/>
    <p:sldId id="299" r:id="rId15"/>
    <p:sldId id="336" r:id="rId16"/>
    <p:sldId id="301" r:id="rId17"/>
    <p:sldId id="385" r:id="rId18"/>
    <p:sldId id="358" r:id="rId19"/>
    <p:sldId id="337" r:id="rId20"/>
    <p:sldId id="386" r:id="rId21"/>
    <p:sldId id="317" r:id="rId22"/>
    <p:sldId id="330" r:id="rId23"/>
    <p:sldId id="285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88C"/>
    <a:srgbClr val="602A7A"/>
    <a:srgbClr val="8A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CFF9D-6E12-4313-9072-975EAA101596}" v="21" dt="2023-11-27T17:47:16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0"/>
    <p:restoredTop sz="71532" autoAdjust="0"/>
  </p:normalViewPr>
  <p:slideViewPr>
    <p:cSldViewPr snapToGrid="0" snapToObjects="1">
      <p:cViewPr varScale="1">
        <p:scale>
          <a:sx n="73" d="100"/>
          <a:sy n="73" d="100"/>
        </p:scale>
        <p:origin x="84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6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4D8-4B5F-92BA-1AD18DC0A06D}"/>
                </c:ext>
              </c:extLst>
            </c:dLbl>
            <c:spPr>
              <a:solidFill>
                <a:schemeClr val="accent6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Blad1!$A$2:$A$8</c:f>
              <c:strCache>
                <c:ptCount val="7"/>
                <c:pt idx="0">
                  <c:v>ADOPTED</c:v>
                </c:pt>
                <c:pt idx="1">
                  <c:v>FAM</c:v>
                </c:pt>
                <c:pt idx="2">
                  <c:v>METIS</c:v>
                </c:pt>
                <c:pt idx="3">
                  <c:v>DC PERSONS</c:v>
                </c:pt>
                <c:pt idx="4">
                  <c:v>DONOR</c:v>
                </c:pt>
                <c:pt idx="5">
                  <c:v>PARENTS OF</c:v>
                </c:pt>
                <c:pt idx="6">
                  <c:v>FIRST PAR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305</c:v>
                </c:pt>
                <c:pt idx="1">
                  <c:v>122</c:v>
                </c:pt>
                <c:pt idx="2">
                  <c:v>59</c:v>
                </c:pt>
                <c:pt idx="3">
                  <c:v>51</c:v>
                </c:pt>
                <c:pt idx="4">
                  <c:v>40</c:v>
                </c:pt>
                <c:pt idx="5">
                  <c:v>27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8-4B5F-92BA-1AD18DC0A0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56049487"/>
        <c:axId val="148426751"/>
      </c:barChart>
      <c:catAx>
        <c:axId val="1560494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8426751"/>
        <c:crosses val="autoZero"/>
        <c:auto val="1"/>
        <c:lblAlgn val="ctr"/>
        <c:lblOffset val="100"/>
        <c:noMultiLvlLbl val="0"/>
      </c:catAx>
      <c:valAx>
        <c:axId val="148426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604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/>
    </a:solidFill>
    <a:ln w="9525" cap="flat" cmpd="sng" algn="ctr">
      <a:solidFill>
        <a:schemeClr val="accent6"/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FF16D-3A11-47D2-8FB5-A29471322344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D1067-CDCE-43B8-A24E-1C5ECADBFA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 Nova Light" panose="020B0304020202020204" pitchFamily="34" charset="0"/>
              </a:rPr>
              <a:t>Use Flemish term by lack of good translation</a:t>
            </a:r>
          </a:p>
          <a:p>
            <a:r>
              <a:rPr lang="en-GB" dirty="0">
                <a:latin typeface="Arial Nova Light" panose="020B0304020202020204" pitchFamily="34" charset="0"/>
              </a:rPr>
              <a:t>Target groups: adoptees, DC persons, Metis</a:t>
            </a:r>
          </a:p>
          <a:p>
            <a:endParaRPr lang="en-GB" dirty="0">
              <a:latin typeface="Arial Nova Light" panose="020B0304020202020204" pitchFamily="34" charset="0"/>
            </a:endParaRPr>
          </a:p>
          <a:p>
            <a:r>
              <a:rPr lang="en-GB" dirty="0">
                <a:latin typeface="Arial Nova Light" panose="020B0304020202020204" pitchFamily="34" charset="0"/>
              </a:rPr>
              <a:t>Established to help people to put their right ‘to know’ into practice and reality.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DBFAB-D9EA-41E5-90B7-5A345D949C7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3706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>
                <a:latin typeface="Arial Nova Light" panose="020B0304020202020204" pitchFamily="34" charset="0"/>
              </a:rPr>
              <a:t>We </a:t>
            </a:r>
            <a:r>
              <a:rPr lang="nl-BE" dirty="0" err="1">
                <a:latin typeface="Arial Nova Light" panose="020B0304020202020204" pitchFamily="34" charset="0"/>
              </a:rPr>
              <a:t>don’t</a:t>
            </a:r>
            <a:r>
              <a:rPr lang="nl-BE" dirty="0">
                <a:latin typeface="Arial Nova Light" panose="020B0304020202020204" pitchFamily="34" charset="0"/>
              </a:rPr>
              <a:t> have the resources </a:t>
            </a:r>
            <a:r>
              <a:rPr lang="nl-BE" dirty="0" err="1">
                <a:latin typeface="Arial Nova Light" panose="020B0304020202020204" pitchFamily="34" charset="0"/>
              </a:rPr>
              <a:t>for</a:t>
            </a:r>
            <a:r>
              <a:rPr lang="nl-BE" dirty="0">
                <a:latin typeface="Arial Nova Light" panose="020B0304020202020204" pitchFamily="34" charset="0"/>
              </a:rPr>
              <a:t> big </a:t>
            </a:r>
            <a:r>
              <a:rPr lang="nl-BE" dirty="0" err="1">
                <a:latin typeface="Arial Nova Light" panose="020B0304020202020204" pitchFamily="34" charset="0"/>
              </a:rPr>
              <a:t>campaigns</a:t>
            </a:r>
            <a:r>
              <a:rPr lang="nl-BE" dirty="0">
                <a:latin typeface="Arial Nova Light" panose="020B0304020202020204" pitchFamily="34" charset="0"/>
              </a:rPr>
              <a:t>, nor the </a:t>
            </a:r>
            <a:r>
              <a:rPr lang="nl-BE" dirty="0" err="1">
                <a:latin typeface="Arial Nova Light" panose="020B0304020202020204" pitchFamily="34" charset="0"/>
              </a:rPr>
              <a:t>staff</a:t>
            </a:r>
            <a:r>
              <a:rPr lang="nl-BE" dirty="0">
                <a:latin typeface="Arial Nova Light" panose="020B0304020202020204" pitchFamily="34" charset="0"/>
              </a:rPr>
              <a:t> to </a:t>
            </a:r>
            <a:r>
              <a:rPr lang="nl-BE" dirty="0" err="1">
                <a:latin typeface="Arial Nova Light" panose="020B0304020202020204" pitchFamily="34" charset="0"/>
              </a:rPr>
              <a:t>receive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all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possible</a:t>
            </a:r>
            <a:r>
              <a:rPr lang="nl-BE" dirty="0">
                <a:latin typeface="Arial Nova Light" panose="020B0304020202020204" pitchFamily="34" charset="0"/>
              </a:rPr>
              <a:t> response to </a:t>
            </a:r>
            <a:r>
              <a:rPr lang="nl-BE" dirty="0" err="1">
                <a:latin typeface="Arial Nova Light" panose="020B0304020202020204" pitchFamily="34" charset="0"/>
              </a:rPr>
              <a:t>that</a:t>
            </a:r>
            <a:r>
              <a:rPr lang="nl-BE" dirty="0">
                <a:latin typeface="Arial Nova Light" panose="020B0304020202020204" pitchFamily="34" charset="0"/>
              </a:rPr>
              <a:t>. </a:t>
            </a:r>
          </a:p>
          <a:p>
            <a:r>
              <a:rPr lang="nl-BE" dirty="0" err="1">
                <a:latin typeface="Arial Nova Light" panose="020B0304020202020204" pitchFamily="34" charset="0"/>
              </a:rPr>
              <a:t>Translations</a:t>
            </a:r>
            <a:r>
              <a:rPr lang="nl-BE" dirty="0">
                <a:latin typeface="Arial Nova Light" panose="020B0304020202020204" pitchFamily="34" charset="0"/>
              </a:rPr>
              <a:t> on website </a:t>
            </a:r>
            <a:r>
              <a:rPr lang="nl-BE" dirty="0" err="1">
                <a:latin typeface="Arial Nova Light" panose="020B0304020202020204" pitchFamily="34" charset="0"/>
              </a:rPr>
              <a:t>by</a:t>
            </a:r>
            <a:r>
              <a:rPr lang="nl-BE" dirty="0">
                <a:latin typeface="Arial Nova Light" panose="020B0304020202020204" pitchFamily="34" charset="0"/>
              </a:rPr>
              <a:t> Google </a:t>
            </a:r>
            <a:r>
              <a:rPr lang="nl-BE" dirty="0" err="1">
                <a:latin typeface="Arial Nova Light" panose="020B0304020202020204" pitchFamily="34" charset="0"/>
              </a:rPr>
              <a:t>leave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lots</a:t>
            </a:r>
            <a:r>
              <a:rPr lang="nl-BE" dirty="0">
                <a:latin typeface="Arial Nova Light" panose="020B0304020202020204" pitchFamily="34" charset="0"/>
              </a:rPr>
              <a:t> te </a:t>
            </a:r>
            <a:r>
              <a:rPr lang="nl-BE" dirty="0" err="1">
                <a:latin typeface="Arial Nova Light" panose="020B0304020202020204" pitchFamily="34" charset="0"/>
              </a:rPr>
              <a:t>be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desired</a:t>
            </a:r>
            <a:r>
              <a:rPr lang="nl-BE" dirty="0">
                <a:latin typeface="Arial Nova Light" panose="020B0304020202020204" pitchFamily="34" charset="0"/>
              </a:rPr>
              <a:t>….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D73AE-EBE7-4F48-AC6A-EACDF56AE9CB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885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D1067-CDCE-43B8-A24E-1C5ECADBFA1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824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E221-902A-44BF-A735-C809ED4735FB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54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noProof="0" dirty="0">
                <a:latin typeface="Arial Nova Light" panose="020B0304020202020204" pitchFamily="34" charset="0"/>
              </a:rPr>
              <a:t>Lack of time to fully develop this function. </a:t>
            </a:r>
          </a:p>
          <a:p>
            <a:pPr marL="171450" indent="-171450">
              <a:buFontTx/>
              <a:buChar char="-"/>
            </a:pPr>
            <a:r>
              <a:rPr lang="en-GB" sz="1200" noProof="0" dirty="0">
                <a:latin typeface="Arial Nova Light" panose="020B0304020202020204" pitchFamily="34" charset="0"/>
              </a:rPr>
              <a:t>Recommendation on donor anonymity</a:t>
            </a:r>
          </a:p>
          <a:p>
            <a:pPr marL="171450" indent="-171450">
              <a:buFontTx/>
              <a:buChar char="-"/>
            </a:pPr>
            <a:r>
              <a:rPr lang="en-GB" sz="1200" noProof="0" dirty="0">
                <a:latin typeface="Arial Nova Light" panose="020B0304020202020204" pitchFamily="34" charset="0"/>
              </a:rPr>
              <a:t>Meetings with lawyers on testcases</a:t>
            </a:r>
          </a:p>
          <a:p>
            <a:pPr marL="171450" indent="-171450">
              <a:buFontTx/>
              <a:buChar char="-"/>
            </a:pPr>
            <a:r>
              <a:rPr lang="en-GB" sz="1200" noProof="0" dirty="0">
                <a:latin typeface="Arial Nova Light" panose="020B0304020202020204" pitchFamily="34" charset="0"/>
              </a:rPr>
              <a:t>Develop more expertise in our case work, </a:t>
            </a:r>
            <a:r>
              <a:rPr lang="en-GB" sz="1200" noProof="0" dirty="0" err="1">
                <a:latin typeface="Arial Nova Light" panose="020B0304020202020204" pitchFamily="34" charset="0"/>
              </a:rPr>
              <a:t>intervision</a:t>
            </a:r>
            <a:r>
              <a:rPr lang="en-GB" sz="1200" noProof="0" dirty="0">
                <a:latin typeface="Arial Nova Light" panose="020B0304020202020204" pitchFamily="34" charset="0"/>
              </a:rPr>
              <a:t>, training…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E221-902A-44BF-A735-C809ED4735FB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19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>
                <a:latin typeface="Arial Nova Light" panose="020B0304020202020204" pitchFamily="34" charset="0"/>
              </a:rPr>
              <a:t>Joyce and Benoît are </a:t>
            </a:r>
            <a:r>
              <a:rPr lang="nl-BE" dirty="0" err="1">
                <a:latin typeface="Arial Nova Light" panose="020B0304020202020204" pitchFamily="34" charset="0"/>
              </a:rPr>
              <a:t>adopted</a:t>
            </a:r>
            <a:r>
              <a:rPr lang="nl-BE" dirty="0">
                <a:latin typeface="Arial Nova Light" panose="020B0304020202020204" pitchFamily="34" charset="0"/>
              </a:rPr>
              <a:t>. </a:t>
            </a:r>
            <a:br>
              <a:rPr lang="nl-BE" dirty="0">
                <a:latin typeface="Arial Nova Light" panose="020B0304020202020204" pitchFamily="34" charset="0"/>
              </a:rPr>
            </a:br>
            <a:r>
              <a:rPr lang="nl-BE" dirty="0">
                <a:latin typeface="Arial Nova Light" panose="020B0304020202020204" pitchFamily="34" charset="0"/>
              </a:rPr>
              <a:t>Nini is 3</a:t>
            </a:r>
            <a:r>
              <a:rPr lang="nl-BE" baseline="30000" dirty="0">
                <a:latin typeface="Arial Nova Light" panose="020B0304020202020204" pitchFamily="34" charset="0"/>
              </a:rPr>
              <a:t>e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generation</a:t>
            </a:r>
            <a:r>
              <a:rPr lang="nl-BE" dirty="0">
                <a:latin typeface="Arial Nova Light" panose="020B0304020202020204" pitchFamily="34" charset="0"/>
              </a:rPr>
              <a:t> metis</a:t>
            </a:r>
          </a:p>
          <a:p>
            <a:endParaRPr lang="nl-BE" dirty="0">
              <a:latin typeface="Arial Nova Light" panose="020B0304020202020204" pitchFamily="34" charset="0"/>
            </a:endParaRPr>
          </a:p>
          <a:p>
            <a:r>
              <a:rPr lang="nl-BE" dirty="0">
                <a:latin typeface="Arial Nova Light" panose="020B0304020202020204" pitchFamily="34" charset="0"/>
              </a:rPr>
              <a:t>1 </a:t>
            </a:r>
            <a:r>
              <a:rPr lang="nl-BE" dirty="0" err="1">
                <a:latin typeface="Arial Nova Light" panose="020B0304020202020204" pitchFamily="34" charset="0"/>
              </a:rPr>
              <a:t>Coordinator</a:t>
            </a:r>
            <a:r>
              <a:rPr lang="nl-BE" dirty="0">
                <a:latin typeface="Arial Nova Light" panose="020B0304020202020204" pitchFamily="34" charset="0"/>
              </a:rPr>
              <a:t> 80%</a:t>
            </a:r>
          </a:p>
          <a:p>
            <a:r>
              <a:rPr lang="nl-BE" dirty="0">
                <a:latin typeface="Arial Nova Light" panose="020B0304020202020204" pitchFamily="34" charset="0"/>
              </a:rPr>
              <a:t>1 case </a:t>
            </a:r>
            <a:r>
              <a:rPr lang="nl-BE" dirty="0" err="1">
                <a:latin typeface="Arial Nova Light" panose="020B0304020202020204" pitchFamily="34" charset="0"/>
              </a:rPr>
              <a:t>worker</a:t>
            </a:r>
            <a:r>
              <a:rPr lang="nl-BE" dirty="0">
                <a:latin typeface="Arial Nova Light" panose="020B0304020202020204" pitchFamily="34" charset="0"/>
              </a:rPr>
              <a:t> at 100%</a:t>
            </a:r>
          </a:p>
          <a:p>
            <a:r>
              <a:rPr lang="nl-BE" dirty="0">
                <a:latin typeface="Arial Nova Light" panose="020B0304020202020204" pitchFamily="34" charset="0"/>
              </a:rPr>
              <a:t>3 case </a:t>
            </a:r>
            <a:r>
              <a:rPr lang="nl-BE" dirty="0" err="1">
                <a:latin typeface="Arial Nova Light" panose="020B0304020202020204" pitchFamily="34" charset="0"/>
              </a:rPr>
              <a:t>workers</a:t>
            </a:r>
            <a:r>
              <a:rPr lang="nl-BE" dirty="0">
                <a:latin typeface="Arial Nova Light" panose="020B0304020202020204" pitchFamily="34" charset="0"/>
              </a:rPr>
              <a:t> at 80%</a:t>
            </a:r>
          </a:p>
          <a:p>
            <a:r>
              <a:rPr lang="nl-BE" dirty="0">
                <a:latin typeface="Arial Nova Light" panose="020B0304020202020204" pitchFamily="34" charset="0"/>
              </a:rPr>
              <a:t>1 case </a:t>
            </a:r>
            <a:r>
              <a:rPr lang="nl-BE" dirty="0" err="1">
                <a:latin typeface="Arial Nova Light" panose="020B0304020202020204" pitchFamily="34" charset="0"/>
              </a:rPr>
              <a:t>worker</a:t>
            </a:r>
            <a:r>
              <a:rPr lang="nl-BE" dirty="0">
                <a:latin typeface="Arial Nova Light" panose="020B0304020202020204" pitchFamily="34" charset="0"/>
              </a:rPr>
              <a:t> 50%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E221-902A-44BF-A735-C809ED4735FB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211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>
                <a:latin typeface="Arial Nova Light" panose="020B0304020202020204" pitchFamily="34" charset="0"/>
              </a:rPr>
              <a:t>Surprised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by</a:t>
            </a:r>
            <a:r>
              <a:rPr lang="nl-BE" dirty="0">
                <a:latin typeface="Arial Nova Light" panose="020B0304020202020204" pitchFamily="34" charset="0"/>
              </a:rPr>
              <a:t> the </a:t>
            </a:r>
            <a:r>
              <a:rPr lang="nl-BE" dirty="0" err="1">
                <a:latin typeface="Arial Nova Light" panose="020B0304020202020204" pitchFamily="34" charset="0"/>
              </a:rPr>
              <a:t>questions</a:t>
            </a:r>
            <a:r>
              <a:rPr lang="nl-BE" dirty="0">
                <a:latin typeface="Arial Nova Light" panose="020B0304020202020204" pitchFamily="34" charset="0"/>
              </a:rPr>
              <a:t> of a </a:t>
            </a:r>
            <a:r>
              <a:rPr lang="nl-BE" dirty="0" err="1">
                <a:latin typeface="Arial Nova Light" panose="020B0304020202020204" pitchFamily="34" charset="0"/>
              </a:rPr>
              <a:t>category</a:t>
            </a:r>
            <a:r>
              <a:rPr lang="nl-BE" dirty="0">
                <a:latin typeface="Arial Nova Light" panose="020B0304020202020204" pitchFamily="34" charset="0"/>
              </a:rPr>
              <a:t> of ‘</a:t>
            </a:r>
            <a:r>
              <a:rPr lang="nl-BE" dirty="0" err="1">
                <a:latin typeface="Arial Nova Light" panose="020B0304020202020204" pitchFamily="34" charset="0"/>
              </a:rPr>
              <a:t>others</a:t>
            </a:r>
            <a:r>
              <a:rPr lang="nl-BE" dirty="0">
                <a:latin typeface="Arial Nova Light" panose="020B0304020202020204" pitchFamily="34" charset="0"/>
              </a:rPr>
              <a:t>’: </a:t>
            </a:r>
          </a:p>
          <a:p>
            <a:pPr marL="171450" indent="-171450">
              <a:buFontTx/>
              <a:buChar char="-"/>
            </a:pPr>
            <a:r>
              <a:rPr lang="nl-BE" dirty="0" err="1">
                <a:latin typeface="Arial Nova Light" panose="020B0304020202020204" pitchFamily="34" charset="0"/>
              </a:rPr>
              <a:t>Children</a:t>
            </a:r>
            <a:r>
              <a:rPr lang="nl-BE" dirty="0">
                <a:latin typeface="Arial Nova Light" panose="020B0304020202020204" pitchFamily="34" charset="0"/>
              </a:rPr>
              <a:t> born out of </a:t>
            </a:r>
            <a:r>
              <a:rPr lang="nl-BE" dirty="0" err="1">
                <a:latin typeface="Arial Nova Light" panose="020B0304020202020204" pitchFamily="34" charset="0"/>
              </a:rPr>
              <a:t>wedlock</a:t>
            </a:r>
            <a:endParaRPr lang="nl-BE" dirty="0">
              <a:latin typeface="Arial Nova Light" panose="020B03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nl-BE" dirty="0" err="1">
                <a:latin typeface="Arial Nova Light" panose="020B0304020202020204" pitchFamily="34" charset="0"/>
              </a:rPr>
              <a:t>Unknow</a:t>
            </a:r>
            <a:r>
              <a:rPr lang="nl-BE" dirty="0">
                <a:latin typeface="Arial Nova Light" panose="020B0304020202020204" pitchFamily="34" charset="0"/>
              </a:rPr>
              <a:t> (half) siblings</a:t>
            </a:r>
          </a:p>
          <a:p>
            <a:pPr marL="171450" indent="-171450">
              <a:buFontTx/>
              <a:buChar char="-"/>
            </a:pPr>
            <a:r>
              <a:rPr lang="nl-BE" dirty="0">
                <a:latin typeface="Arial Nova Light" panose="020B0304020202020204" pitchFamily="34" charset="0"/>
              </a:rPr>
              <a:t>Family </a:t>
            </a:r>
            <a:r>
              <a:rPr lang="nl-BE" dirty="0" err="1">
                <a:latin typeface="Arial Nova Light" panose="020B0304020202020204" pitchFamily="34" charset="0"/>
              </a:rPr>
              <a:t>secrets</a:t>
            </a:r>
            <a:r>
              <a:rPr lang="nl-BE" dirty="0">
                <a:latin typeface="Arial Nova Light" panose="020B0304020202020204" pitchFamily="34" charset="0"/>
              </a:rPr>
              <a:t>….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DBFAB-D9EA-41E5-90B7-5A345D949C7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299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>
                <a:latin typeface="Arial Nova Light" panose="020B0304020202020204" pitchFamily="34" charset="0"/>
              </a:rPr>
              <a:t>Working</a:t>
            </a:r>
            <a:r>
              <a:rPr lang="nl-BE" dirty="0">
                <a:latin typeface="Arial Nova Light" panose="020B0304020202020204" pitchFamily="34" charset="0"/>
              </a:rPr>
              <a:t> on search </a:t>
            </a:r>
            <a:r>
              <a:rPr lang="nl-BE" dirty="0" err="1">
                <a:latin typeface="Arial Nova Light" panose="020B0304020202020204" pitchFamily="34" charset="0"/>
              </a:rPr>
              <a:t>and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filiation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questions</a:t>
            </a:r>
            <a:r>
              <a:rPr lang="nl-BE" dirty="0">
                <a:latin typeface="Arial Nova Light" panose="020B0304020202020204" pitchFamily="34" charset="0"/>
              </a:rPr>
              <a:t> is </a:t>
            </a:r>
            <a:r>
              <a:rPr lang="nl-BE" dirty="0" err="1">
                <a:latin typeface="Arial Nova Light" panose="020B0304020202020204" pitchFamily="34" charset="0"/>
              </a:rPr>
              <a:t>still</a:t>
            </a:r>
            <a:r>
              <a:rPr lang="nl-BE" dirty="0">
                <a:latin typeface="Arial Nova Light" panose="020B0304020202020204" pitchFamily="34" charset="0"/>
              </a:rPr>
              <a:t> the bulk of the </a:t>
            </a:r>
            <a:r>
              <a:rPr lang="nl-BE" dirty="0" err="1">
                <a:latin typeface="Arial Nova Light" panose="020B0304020202020204" pitchFamily="34" charset="0"/>
              </a:rPr>
              <a:t>every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day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work</a:t>
            </a:r>
            <a:r>
              <a:rPr lang="nl-BE" dirty="0">
                <a:latin typeface="Arial Nova Light" panose="020B0304020202020204" pitchFamily="34" charset="0"/>
              </a:rPr>
              <a:t>. </a:t>
            </a:r>
            <a:r>
              <a:rPr lang="nl-BE" dirty="0" err="1">
                <a:latin typeface="Arial Nova Light" panose="020B0304020202020204" pitchFamily="34" charset="0"/>
              </a:rPr>
              <a:t>Hardly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any</a:t>
            </a:r>
            <a:r>
              <a:rPr lang="nl-BE" dirty="0">
                <a:latin typeface="Arial Nova Light" panose="020B0304020202020204" pitchFamily="34" charset="0"/>
              </a:rPr>
              <a:t> budget </a:t>
            </a:r>
            <a:r>
              <a:rPr lang="nl-BE" dirty="0" err="1">
                <a:latin typeface="Arial Nova Light" panose="020B0304020202020204" pitchFamily="34" charset="0"/>
              </a:rPr>
              <a:t>for</a:t>
            </a:r>
            <a:r>
              <a:rPr lang="nl-BE" dirty="0">
                <a:latin typeface="Arial Nova Light" panose="020B0304020202020204" pitchFamily="34" charset="0"/>
              </a:rPr>
              <a:t> the </a:t>
            </a:r>
            <a:r>
              <a:rPr lang="nl-BE" dirty="0" err="1">
                <a:latin typeface="Arial Nova Light" panose="020B0304020202020204" pitchFamily="34" charset="0"/>
              </a:rPr>
              <a:t>other</a:t>
            </a:r>
            <a:r>
              <a:rPr lang="nl-BE" dirty="0">
                <a:latin typeface="Arial Nova Light" panose="020B0304020202020204" pitchFamily="34" charset="0"/>
              </a:rPr>
              <a:t> mandates. </a:t>
            </a:r>
          </a:p>
          <a:p>
            <a:r>
              <a:rPr lang="nl-BE" dirty="0">
                <a:latin typeface="Arial Nova Light" panose="020B0304020202020204" pitchFamily="34" charset="0"/>
              </a:rPr>
              <a:t>Calls </a:t>
            </a:r>
            <a:r>
              <a:rPr lang="nl-BE" dirty="0" err="1">
                <a:latin typeface="Arial Nova Light" panose="020B0304020202020204" pitchFamily="34" charset="0"/>
              </a:rPr>
              <a:t>since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day</a:t>
            </a:r>
            <a:r>
              <a:rPr lang="nl-BE" dirty="0">
                <a:latin typeface="Arial Nova Light" panose="020B0304020202020204" pitchFamily="34" charset="0"/>
              </a:rPr>
              <a:t> 1! More </a:t>
            </a:r>
            <a:r>
              <a:rPr lang="nl-BE" dirty="0" err="1">
                <a:latin typeface="Arial Nova Light" panose="020B0304020202020204" pitchFamily="34" charset="0"/>
              </a:rPr>
              <a:t>than</a:t>
            </a:r>
            <a:r>
              <a:rPr lang="nl-BE" dirty="0">
                <a:latin typeface="Arial Nova Light" panose="020B0304020202020204" pitchFamily="34" charset="0"/>
              </a:rPr>
              <a:t> </a:t>
            </a:r>
            <a:r>
              <a:rPr lang="nl-BE" dirty="0" err="1">
                <a:latin typeface="Arial Nova Light" panose="020B0304020202020204" pitchFamily="34" charset="0"/>
              </a:rPr>
              <a:t>expected</a:t>
            </a:r>
            <a:r>
              <a:rPr lang="nl-BE" dirty="0">
                <a:latin typeface="Arial Nova Light" panose="020B0304020202020204" pitchFamily="34" charset="0"/>
              </a:rPr>
              <a:t>, the center does </a:t>
            </a:r>
            <a:r>
              <a:rPr lang="nl-BE" dirty="0" err="1">
                <a:latin typeface="Arial Nova Light" panose="020B0304020202020204" pitchFamily="34" charset="0"/>
              </a:rPr>
              <a:t>answer</a:t>
            </a:r>
            <a:r>
              <a:rPr lang="nl-BE" dirty="0">
                <a:latin typeface="Arial Nova Light" panose="020B0304020202020204" pitchFamily="34" charset="0"/>
              </a:rPr>
              <a:t> to a real </a:t>
            </a:r>
            <a:r>
              <a:rPr lang="nl-BE" dirty="0" err="1">
                <a:latin typeface="Arial Nova Light" panose="020B0304020202020204" pitchFamily="34" charset="0"/>
              </a:rPr>
              <a:t>need</a:t>
            </a:r>
            <a:endParaRPr lang="nl-BE" dirty="0">
              <a:latin typeface="Arial Nova Light" panose="020B03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D73AE-EBE7-4F48-AC6A-EACDF56AE9CB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129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491490" lvl="0" indent="0">
              <a:spcAft>
                <a:spcPts val="0"/>
              </a:spcAft>
              <a:buSzPts val="1100"/>
              <a:buFont typeface="Tahoma" panose="020B0604030504040204" pitchFamily="34" charset="0"/>
              <a:buNone/>
              <a:tabLst>
                <a:tab pos="311150" algn="l"/>
                <a:tab pos="311785" algn="l"/>
              </a:tabLst>
            </a:pPr>
            <a:endParaRPr lang="nl-BE" sz="1200">
              <a:latin typeface="Arial Nova Light" panose="020B03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E221-902A-44BF-A735-C809ED4735FB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715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>
                <a:latin typeface="Arial Nova Light" panose="020B0304020202020204" pitchFamily="34" charset="0"/>
              </a:rPr>
              <a:t>The </a:t>
            </a:r>
            <a:r>
              <a:rPr lang="nl-BE" sz="1200" dirty="0" err="1">
                <a:latin typeface="Arial Nova Light" panose="020B0304020202020204" pitchFamily="34" charset="0"/>
              </a:rPr>
              <a:t>given</a:t>
            </a:r>
            <a:r>
              <a:rPr lang="nl-BE" sz="1200" dirty="0">
                <a:latin typeface="Arial Nova Light" panose="020B0304020202020204" pitchFamily="34" charset="0"/>
              </a:rPr>
              <a:t> procedure </a:t>
            </a:r>
            <a:r>
              <a:rPr lang="nl-BE" sz="1200" dirty="0" err="1">
                <a:latin typeface="Arial Nova Light" panose="020B0304020202020204" pitchFamily="34" charset="0"/>
              </a:rPr>
              <a:t>from</a:t>
            </a:r>
            <a:r>
              <a:rPr lang="nl-BE" sz="1200" dirty="0">
                <a:latin typeface="Arial Nova Light" panose="020B0304020202020204" pitchFamily="34" charset="0"/>
              </a:rPr>
              <a:t> contact tot follow-up, </a:t>
            </a:r>
            <a:r>
              <a:rPr lang="nl-BE" sz="1200" dirty="0" err="1">
                <a:latin typeface="Arial Nova Light" panose="020B0304020202020204" pitchFamily="34" charset="0"/>
              </a:rPr>
              <a:t>adapted</a:t>
            </a:r>
            <a:r>
              <a:rPr lang="nl-BE" sz="1200" dirty="0">
                <a:latin typeface="Arial Nova Light" panose="020B0304020202020204" pitchFamily="34" charset="0"/>
              </a:rPr>
              <a:t> to </a:t>
            </a:r>
            <a:r>
              <a:rPr lang="nl-BE" sz="1200" dirty="0" err="1">
                <a:latin typeface="Arial Nova Light" panose="020B0304020202020204" pitchFamily="34" charset="0"/>
              </a:rPr>
              <a:t>every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unique</a:t>
            </a:r>
            <a:r>
              <a:rPr lang="nl-BE" sz="1200" dirty="0">
                <a:latin typeface="Arial Nova Light" panose="020B0304020202020204" pitchFamily="34" charset="0"/>
              </a:rPr>
              <a:t> question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BE" sz="1200" dirty="0">
                <a:latin typeface="Arial Nova Light" panose="020B0304020202020204" pitchFamily="34" charset="0"/>
              </a:rPr>
              <a:t>Contact </a:t>
            </a:r>
            <a:r>
              <a:rPr lang="nl-BE" sz="1200" dirty="0" err="1">
                <a:latin typeface="Arial Nova Light" panose="020B0304020202020204" pitchFamily="34" charset="0"/>
              </a:rPr>
              <a:t>by</a:t>
            </a:r>
            <a:r>
              <a:rPr lang="nl-BE" sz="1200" dirty="0">
                <a:latin typeface="Arial Nova Light" panose="020B0304020202020204" pitchFamily="34" charset="0"/>
              </a:rPr>
              <a:t> the client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BE" sz="1200" dirty="0" err="1">
                <a:latin typeface="Arial Nova Light" panose="020B0304020202020204" pitchFamily="34" charset="0"/>
              </a:rPr>
              <a:t>Offical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application</a:t>
            </a:r>
            <a:r>
              <a:rPr lang="nl-BE" sz="1200" dirty="0">
                <a:latin typeface="Arial Nova Light" panose="020B0304020202020204" pitchFamily="34" charset="0"/>
              </a:rPr>
              <a:t>, opening of a file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BE" sz="1200" dirty="0">
                <a:latin typeface="Arial Nova Light" panose="020B0304020202020204" pitchFamily="34" charset="0"/>
              </a:rPr>
              <a:t>Intake, </a:t>
            </a:r>
            <a:r>
              <a:rPr lang="nl-BE" sz="1200" dirty="0" err="1">
                <a:latin typeface="Arial Nova Light" panose="020B0304020202020204" pitchFamily="34" charset="0"/>
              </a:rPr>
              <a:t>formal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and</a:t>
            </a:r>
            <a:r>
              <a:rPr lang="nl-BE" sz="1200" dirty="0">
                <a:latin typeface="Arial Nova Light" panose="020B0304020202020204" pitchFamily="34" charset="0"/>
              </a:rPr>
              <a:t> explicit agreement on </a:t>
            </a:r>
            <a:r>
              <a:rPr lang="nl-BE" sz="1200" dirty="0" err="1">
                <a:latin typeface="Arial Nova Light" panose="020B0304020202020204" pitchFamily="34" charset="0"/>
              </a:rPr>
              <a:t>all</a:t>
            </a:r>
            <a:r>
              <a:rPr lang="nl-BE" sz="1200" dirty="0">
                <a:latin typeface="Arial Nova Light" panose="020B0304020202020204" pitchFamily="34" charset="0"/>
              </a:rPr>
              <a:t> different steps </a:t>
            </a:r>
            <a:r>
              <a:rPr lang="nl-BE" sz="1200" dirty="0" err="1">
                <a:latin typeface="Arial Nova Light" panose="020B0304020202020204" pitchFamily="34" charset="0"/>
              </a:rPr>
              <a:t>that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can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be</a:t>
            </a:r>
            <a:r>
              <a:rPr lang="nl-BE" sz="1200" dirty="0">
                <a:latin typeface="Arial Nova Light" panose="020B0304020202020204" pitchFamily="34" charset="0"/>
              </a:rPr>
              <a:t> taken, privacy </a:t>
            </a:r>
            <a:r>
              <a:rPr lang="nl-BE" sz="1200" dirty="0" err="1">
                <a:latin typeface="Arial Nova Light" panose="020B0304020202020204" pitchFamily="34" charset="0"/>
              </a:rPr>
              <a:t>declaration</a:t>
            </a:r>
            <a:r>
              <a:rPr lang="nl-BE" sz="1200" dirty="0">
                <a:latin typeface="Arial Nova Light" panose="020B0304020202020204" pitchFamily="34" charset="0"/>
              </a:rPr>
              <a:t>, </a:t>
            </a:r>
            <a:r>
              <a:rPr lang="nl-BE" sz="1200" dirty="0" err="1">
                <a:latin typeface="Arial Nova Light" panose="020B0304020202020204" pitchFamily="34" charset="0"/>
              </a:rPr>
              <a:t>explanation</a:t>
            </a:r>
            <a:r>
              <a:rPr lang="nl-BE" sz="1200" dirty="0">
                <a:latin typeface="Arial Nova Light" panose="020B0304020202020204" pitchFamily="34" charset="0"/>
              </a:rPr>
              <a:t> on the </a:t>
            </a:r>
            <a:r>
              <a:rPr lang="nl-BE" sz="1200" dirty="0" err="1">
                <a:latin typeface="Arial Nova Light" panose="020B0304020202020204" pitchFamily="34" charset="0"/>
              </a:rPr>
              <a:t>work</a:t>
            </a:r>
            <a:endParaRPr lang="nl-BE" sz="1200" dirty="0">
              <a:latin typeface="Arial Nova Light" panose="020B03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BE" sz="1200" dirty="0">
                <a:latin typeface="Arial Nova Light" panose="020B0304020202020204" pitchFamily="34" charset="0"/>
              </a:rPr>
              <a:t>Search actions </a:t>
            </a:r>
            <a:r>
              <a:rPr lang="nl-BE" sz="1200" dirty="0" err="1">
                <a:latin typeface="Arial Nova Light" panose="020B0304020202020204" pitchFamily="34" charset="0"/>
              </a:rPr>
              <a:t>and</a:t>
            </a:r>
            <a:r>
              <a:rPr lang="nl-BE" sz="1200" dirty="0">
                <a:latin typeface="Arial Nova Light" panose="020B0304020202020204" pitchFamily="34" charset="0"/>
              </a:rPr>
              <a:t> support (</a:t>
            </a:r>
            <a:r>
              <a:rPr lang="nl-BE" sz="1200" dirty="0" err="1">
                <a:latin typeface="Arial Nova Light" panose="020B0304020202020204" pitchFamily="34" charset="0"/>
              </a:rPr>
              <a:t>can</a:t>
            </a:r>
            <a:r>
              <a:rPr lang="nl-BE" sz="1200" dirty="0">
                <a:latin typeface="Arial Nova Light" panose="020B0304020202020204" pitchFamily="34" charset="0"/>
              </a:rPr>
              <a:t> take a long time)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BE" sz="1200" dirty="0" err="1">
                <a:latin typeface="Arial Nova Light" panose="020B0304020202020204" pitchFamily="34" charset="0"/>
              </a:rPr>
              <a:t>Results</a:t>
            </a:r>
            <a:r>
              <a:rPr lang="nl-BE" sz="1200" dirty="0">
                <a:latin typeface="Arial Nova Light" panose="020B0304020202020204" pitchFamily="34" charset="0"/>
              </a:rPr>
              <a:t>. </a:t>
            </a:r>
            <a:r>
              <a:rPr lang="nl-BE" sz="1200" dirty="0" err="1">
                <a:latin typeface="Arial Nova Light" panose="020B0304020202020204" pitchFamily="34" charset="0"/>
              </a:rPr>
              <a:t>What</a:t>
            </a:r>
            <a:r>
              <a:rPr lang="nl-BE" sz="1200" dirty="0">
                <a:latin typeface="Arial Nova Light" panose="020B0304020202020204" pitchFamily="34" charset="0"/>
              </a:rPr>
              <a:t> does </a:t>
            </a:r>
            <a:r>
              <a:rPr lang="nl-BE" sz="1200" dirty="0" err="1">
                <a:latin typeface="Arial Nova Light" panose="020B0304020202020204" pitchFamily="34" charset="0"/>
              </a:rPr>
              <a:t>that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mean</a:t>
            </a:r>
            <a:r>
              <a:rPr lang="nl-BE" sz="1200" dirty="0">
                <a:latin typeface="Arial Nova Light" panose="020B0304020202020204" pitchFamily="34" charset="0"/>
              </a:rPr>
              <a:t>? A </a:t>
            </a:r>
            <a:r>
              <a:rPr lang="nl-BE" sz="1200" dirty="0" err="1">
                <a:latin typeface="Arial Nova Light" panose="020B0304020202020204" pitchFamily="34" charset="0"/>
              </a:rPr>
              <a:t>satisfying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answer</a:t>
            </a:r>
            <a:r>
              <a:rPr lang="nl-BE" sz="1200" dirty="0">
                <a:latin typeface="Arial Nova Light" panose="020B0304020202020204" pitchFamily="34" charset="0"/>
              </a:rPr>
              <a:t> to the </a:t>
            </a:r>
            <a:r>
              <a:rPr lang="nl-BE" sz="1200" dirty="0" err="1">
                <a:latin typeface="Arial Nova Light" panose="020B0304020202020204" pitchFamily="34" charset="0"/>
              </a:rPr>
              <a:t>actual</a:t>
            </a:r>
            <a:r>
              <a:rPr lang="nl-BE" sz="1200" dirty="0">
                <a:latin typeface="Arial Nova Light" panose="020B0304020202020204" pitchFamily="34" charset="0"/>
              </a:rPr>
              <a:t> question (</a:t>
            </a:r>
            <a:r>
              <a:rPr lang="nl-BE" sz="1200" dirty="0" err="1">
                <a:latin typeface="Arial Nova Light" panose="020B0304020202020204" pitchFamily="34" charset="0"/>
              </a:rPr>
              <a:t>not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always</a:t>
            </a:r>
            <a:r>
              <a:rPr lang="nl-BE" sz="1200" dirty="0">
                <a:latin typeface="Arial Nova Light" panose="020B0304020202020204" pitchFamily="34" charset="0"/>
              </a:rPr>
              <a:t> real contact in person)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BE" sz="1200" dirty="0">
                <a:latin typeface="Arial Nova Light" panose="020B0304020202020204" pitchFamily="34" charset="0"/>
              </a:rPr>
              <a:t>Follow up. We </a:t>
            </a:r>
            <a:r>
              <a:rPr lang="nl-BE" sz="1200" dirty="0" err="1">
                <a:latin typeface="Arial Nova Light" panose="020B0304020202020204" pitchFamily="34" charset="0"/>
              </a:rPr>
              <a:t>hardly</a:t>
            </a:r>
            <a:r>
              <a:rPr lang="nl-BE" sz="1200" dirty="0">
                <a:latin typeface="Arial Nova Light" panose="020B0304020202020204" pitchFamily="34" charset="0"/>
              </a:rPr>
              <a:t> ever </a:t>
            </a:r>
            <a:r>
              <a:rPr lang="nl-BE" sz="1200" dirty="0" err="1">
                <a:latin typeface="Arial Nova Light" panose="020B0304020202020204" pitchFamily="34" charset="0"/>
              </a:rPr>
              <a:t>really</a:t>
            </a:r>
            <a:r>
              <a:rPr lang="nl-BE" sz="1200" dirty="0">
                <a:latin typeface="Arial Nova Light" panose="020B0304020202020204" pitchFamily="34" charset="0"/>
              </a:rPr>
              <a:t> ‘close’ a case. </a:t>
            </a:r>
            <a:r>
              <a:rPr lang="nl-BE" sz="1200" dirty="0" err="1">
                <a:latin typeface="Arial Nova Light" panose="020B0304020202020204" pitchFamily="34" charset="0"/>
              </a:rPr>
              <a:t>Can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also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be</a:t>
            </a:r>
            <a:r>
              <a:rPr lang="nl-BE" sz="1200" dirty="0">
                <a:latin typeface="Arial Nova Light" panose="020B0304020202020204" pitchFamily="34" charset="0"/>
              </a:rPr>
              <a:t> </a:t>
            </a:r>
            <a:r>
              <a:rPr lang="nl-BE" sz="1200" dirty="0" err="1">
                <a:latin typeface="Arial Nova Light" panose="020B0304020202020204" pitchFamily="34" charset="0"/>
              </a:rPr>
              <a:t>referral</a:t>
            </a:r>
            <a:r>
              <a:rPr lang="nl-BE" sz="1200" dirty="0">
                <a:latin typeface="Arial Nova Light" panose="020B0304020202020204" pitchFamily="34" charset="0"/>
              </a:rPr>
              <a:t> follow up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BE" sz="1200" dirty="0">
              <a:latin typeface="Arial Nova Light" panose="020B03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>
                <a:solidFill>
                  <a:srgbClr val="DD488C"/>
                </a:solidFill>
                <a:latin typeface="Arial Nova Light" panose="020B0304020202020204" pitchFamily="34" charset="0"/>
              </a:rPr>
              <a:t>Cases </a:t>
            </a:r>
            <a:r>
              <a:rPr lang="nl-BE" sz="1200" b="1" dirty="0" err="1">
                <a:solidFill>
                  <a:srgbClr val="DD488C"/>
                </a:solidFill>
                <a:latin typeface="Arial Nova Light" panose="020B0304020202020204" pitchFamily="34" charset="0"/>
              </a:rPr>
              <a:t>since</a:t>
            </a:r>
            <a:r>
              <a:rPr lang="nl-BE" sz="1200" b="1" dirty="0">
                <a:solidFill>
                  <a:srgbClr val="DD488C"/>
                </a:solidFill>
                <a:latin typeface="Arial Nova Light" panose="020B0304020202020204" pitchFamily="34" charset="0"/>
              </a:rPr>
              <a:t> april 1st 2021 </a:t>
            </a:r>
            <a:r>
              <a:rPr lang="nl-BE" sz="1200" b="1" dirty="0" err="1">
                <a:solidFill>
                  <a:srgbClr val="DD488C"/>
                </a:solidFill>
                <a:latin typeface="Arial Nova Light" panose="020B0304020202020204" pitchFamily="34" charset="0"/>
              </a:rPr>
              <a:t>till</a:t>
            </a:r>
            <a:r>
              <a:rPr lang="nl-BE" sz="1200" b="1" dirty="0">
                <a:solidFill>
                  <a:srgbClr val="DD488C"/>
                </a:solidFill>
                <a:latin typeface="Arial Nova Light" panose="020B0304020202020204" pitchFamily="34" charset="0"/>
              </a:rPr>
              <a:t> end nov 2023: over 780!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dirty="0" err="1">
                <a:solidFill>
                  <a:srgbClr val="DD488C"/>
                </a:solidFill>
                <a:latin typeface="Arial Nova Light" panose="020B0304020202020204" pitchFamily="34" charset="0"/>
              </a:rPr>
              <a:t>Waiting</a:t>
            </a:r>
            <a:r>
              <a:rPr lang="nl-BE" sz="1200" b="1" dirty="0">
                <a:solidFill>
                  <a:srgbClr val="DD488C"/>
                </a:solidFill>
                <a:latin typeface="Arial Nova Light" panose="020B0304020202020204" pitchFamily="34" charset="0"/>
              </a:rPr>
              <a:t> list is </a:t>
            </a:r>
            <a:r>
              <a:rPr lang="nl-BE" sz="1200" b="1" dirty="0" err="1">
                <a:solidFill>
                  <a:srgbClr val="DD488C"/>
                </a:solidFill>
                <a:latin typeface="Arial Nova Light" panose="020B0304020202020204" pitchFamily="34" charset="0"/>
              </a:rPr>
              <a:t>an</a:t>
            </a:r>
            <a:r>
              <a:rPr lang="nl-BE" sz="1200" b="1" dirty="0">
                <a:solidFill>
                  <a:srgbClr val="DD488C"/>
                </a:solidFill>
                <a:latin typeface="Arial Nova Light" panose="020B0304020202020204" pitchFamily="34" charset="0"/>
              </a:rPr>
              <a:t> issue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FD73AE-EBE7-4F48-AC6A-EACDF56AE9CB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16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ova Light" panose="020B0304020202020204" pitchFamily="34" charset="0"/>
              </a:rPr>
              <a:t>Surprisingly: we got questions from the donor side immediately, including from family of deceased donors who volunteered (even though they had to pay a fee).​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ova Light" panose="020B0304020202020204" pitchFamily="34" charset="0"/>
              </a:rPr>
              <a:t>Some specifically ask NOT to inform their parents (first parents and adoptive parents) about their search question yet.​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ova Light" panose="020B0304020202020204" pitchFamily="34" charset="0"/>
              </a:rPr>
              <a:t>Some do not want any contact for fear of being rejected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ova Light" panose="020B0304020202020204" pitchFamily="34" charset="0"/>
              </a:rPr>
              <a:t>Some started searching earlier and are now resuming this, with renewed courage, guidance and a more structured approach.​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ova Light" panose="020B0304020202020204" pitchFamily="34" charset="0"/>
              </a:rPr>
              <a:t>Some ask about identity characteristics of the donor such as character, music preference...​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Arial Nova Light" panose="020B0304020202020204" pitchFamily="34" charset="0"/>
              </a:rPr>
              <a:t>With Metis it is often about (re)composing the family history, documenting their history and the search for siblings.​</a:t>
            </a:r>
            <a:endParaRPr lang="nl-BE" dirty="0">
              <a:latin typeface="Arial Nova Light" panose="020B0304020202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E221-902A-44BF-A735-C809ED4735FB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26711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Total on Nov 27th: 783</a:t>
            </a:r>
          </a:p>
          <a:p>
            <a:endParaRPr lang="nl-BE" dirty="0"/>
          </a:p>
          <a:p>
            <a:r>
              <a:rPr lang="nl-BE" dirty="0"/>
              <a:t>ADOPTED: 182 </a:t>
            </a:r>
            <a:r>
              <a:rPr lang="nl-BE" dirty="0" err="1"/>
              <a:t>transnational</a:t>
            </a:r>
            <a:r>
              <a:rPr lang="nl-BE" dirty="0"/>
              <a:t> – 101  </a:t>
            </a:r>
            <a:r>
              <a:rPr lang="nl-BE" dirty="0" err="1"/>
              <a:t>domestic</a:t>
            </a:r>
            <a:r>
              <a:rPr lang="nl-BE" dirty="0"/>
              <a:t> </a:t>
            </a:r>
            <a:r>
              <a:rPr lang="nl-BE" dirty="0" err="1"/>
              <a:t>adoptions</a:t>
            </a:r>
            <a:r>
              <a:rPr lang="nl-BE" dirty="0"/>
              <a:t> - 20 sous X - 2 </a:t>
            </a:r>
            <a:r>
              <a:rPr lang="nl-BE" dirty="0" err="1"/>
              <a:t>foundlings</a:t>
            </a:r>
            <a:endParaRPr lang="nl-BE" dirty="0"/>
          </a:p>
          <a:p>
            <a:r>
              <a:rPr lang="nl-BE" dirty="0"/>
              <a:t>PARENTS OF ADOPTED OR DC CHILDREN: 19 </a:t>
            </a:r>
            <a:r>
              <a:rPr lang="nl-BE" dirty="0" err="1"/>
              <a:t>parents</a:t>
            </a:r>
            <a:r>
              <a:rPr lang="nl-BE" dirty="0"/>
              <a:t> of DC </a:t>
            </a:r>
            <a:r>
              <a:rPr lang="nl-BE" dirty="0" err="1"/>
              <a:t>children</a:t>
            </a:r>
            <a:r>
              <a:rPr lang="nl-BE" dirty="0"/>
              <a:t> – 6 </a:t>
            </a:r>
            <a:r>
              <a:rPr lang="nl-BE" dirty="0" err="1"/>
              <a:t>parents</a:t>
            </a:r>
            <a:r>
              <a:rPr lang="nl-BE" dirty="0"/>
              <a:t> of </a:t>
            </a:r>
            <a:r>
              <a:rPr lang="nl-BE" dirty="0" err="1"/>
              <a:t>transnationally</a:t>
            </a:r>
            <a:r>
              <a:rPr lang="nl-BE" dirty="0"/>
              <a:t> </a:t>
            </a:r>
            <a:r>
              <a:rPr lang="nl-BE" dirty="0" err="1"/>
              <a:t>adopted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- 2 </a:t>
            </a:r>
            <a:r>
              <a:rPr lang="nl-BE" dirty="0" err="1"/>
              <a:t>parents</a:t>
            </a:r>
            <a:r>
              <a:rPr lang="nl-BE" dirty="0"/>
              <a:t> of </a:t>
            </a:r>
            <a:r>
              <a:rPr lang="nl-BE" dirty="0" err="1"/>
              <a:t>domesticly</a:t>
            </a:r>
            <a:r>
              <a:rPr lang="nl-BE" dirty="0"/>
              <a:t>  </a:t>
            </a:r>
            <a:r>
              <a:rPr lang="nl-BE" dirty="0" err="1"/>
              <a:t>adopted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</a:p>
          <a:p>
            <a:r>
              <a:rPr lang="nl-BE" dirty="0"/>
              <a:t>FIRST PARENTS/ BIRTH PARENTS: 21 </a:t>
            </a:r>
            <a:r>
              <a:rPr lang="nl-BE" dirty="0" err="1"/>
              <a:t>domestic</a:t>
            </a:r>
            <a:r>
              <a:rPr lang="nl-BE" dirty="0"/>
              <a:t> </a:t>
            </a:r>
            <a:r>
              <a:rPr lang="nl-BE" dirty="0" err="1"/>
              <a:t>adoptions</a:t>
            </a:r>
            <a:r>
              <a:rPr lang="nl-BE" dirty="0"/>
              <a:t> - 5 </a:t>
            </a:r>
            <a:r>
              <a:rPr lang="nl-BE" dirty="0" err="1"/>
              <a:t>transnational</a:t>
            </a:r>
            <a:r>
              <a:rPr lang="nl-BE" dirty="0"/>
              <a:t> </a:t>
            </a:r>
            <a:r>
              <a:rPr lang="nl-BE" dirty="0" err="1"/>
              <a:t>adoptions</a:t>
            </a:r>
            <a:endParaRPr lang="nl-BE" dirty="0"/>
          </a:p>
          <a:p>
            <a:endParaRPr lang="nl-BE" dirty="0"/>
          </a:p>
          <a:p>
            <a:r>
              <a:rPr lang="nl-BE" dirty="0"/>
              <a:t>Varia: 36</a:t>
            </a:r>
          </a:p>
          <a:p>
            <a:r>
              <a:rPr lang="nl-BE" dirty="0"/>
              <a:t>‘Niets’: 118 (nog niet benoemd)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3E221-902A-44BF-A735-C809ED4735FB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358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DBFAB-D9EA-41E5-90B7-5A345D949C77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144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0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7E1578-9701-1449-9E66-C5CA3714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08EA-DC95-8641-9369-718D27C449D4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BB8913-387A-D645-8CCF-8C98E668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27E72B-B874-3A44-88E3-FEFFE507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02080" cy="365125"/>
          </a:xfrm>
        </p:spPr>
        <p:txBody>
          <a:bodyPr/>
          <a:lstStyle/>
          <a:p>
            <a:fld id="{A204259D-1CDE-FB48-89E4-3AB9ABE76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242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DE7BE-D684-234E-840A-C559FFAEE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602A7A"/>
                </a:solidFill>
                <a:latin typeface="Arial Nova" panose="020B05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038F8-18F9-DB41-AD73-050CF787EE1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3105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</a:t>
            </a:r>
            <a:r>
              <a:rPr lang="nl-NL" dirty="0" err="1"/>
              <a:t>tekstsijl</a:t>
            </a:r>
            <a:r>
              <a:rPr lang="nl-NL" dirty="0"/>
              <a:t>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A7DB17-9E26-7C4D-A0F4-4A4175834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2420" y="1825625"/>
            <a:ext cx="34213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436F37-5638-DE43-9452-A40D2A6D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08EA-DC95-8641-9369-718D27C449D4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BAD4EC-486C-894E-B96C-8860F831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9C9C05-C864-CD47-86BD-30F6D1F2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59D-1CDE-FB48-89E4-3AB9ABE769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425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7ADF0-C7BA-7641-9348-FF3D16293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26C603-BD65-9E45-92BF-7DD1BCF85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D98BA9-A23D-A14B-B45C-174942F7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63CDA0-7E6A-C545-A51E-74350D73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324F0-DD20-CB40-B083-5A0D7583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2494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187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38E58-3C47-DE4A-A310-A413B64F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A8815A-9ACC-204D-882A-B9AE6363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FD9464-3DBE-1044-9E65-1DC152ED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025F6-B802-8F4B-A1F1-A23005AE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69C3E4-09C9-A84B-ACC6-4AFE09CA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351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5337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46B49-4A39-1E4B-B898-B9416624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solidFill>
                  <a:srgbClr val="602A7A"/>
                </a:solidFill>
                <a:latin typeface="Arial Nova" panose="020B05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0C7B0-9F14-7347-BC07-F0E07CE41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 Nova Light" panose="020B0304020202020204" pitchFamily="34" charset="0"/>
              </a:defRPr>
            </a:lvl1pPr>
            <a:lvl2pPr>
              <a:defRPr b="0" i="0">
                <a:latin typeface="Arial Nova Light" panose="020B0304020202020204" pitchFamily="34" charset="0"/>
              </a:defRPr>
            </a:lvl2pPr>
            <a:lvl3pPr>
              <a:defRPr b="0" i="0">
                <a:latin typeface="Arial Nova Light" panose="020B0304020202020204" pitchFamily="34" charset="0"/>
              </a:defRPr>
            </a:lvl3pPr>
            <a:lvl4pPr>
              <a:defRPr b="0" i="0">
                <a:latin typeface="Arial Nova Light" panose="020B0304020202020204" pitchFamily="34" charset="0"/>
              </a:defRPr>
            </a:lvl4pPr>
            <a:lvl5pPr>
              <a:defRPr b="0" i="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5BB051-F14F-494D-AAB2-6C9E546F6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rial Nova Light" panose="020B0304020202020204" pitchFamily="34" charset="0"/>
              </a:defRPr>
            </a:lvl1pPr>
            <a:lvl2pPr>
              <a:defRPr b="0" i="0">
                <a:latin typeface="Arial Nova Light" panose="020B0304020202020204" pitchFamily="34" charset="0"/>
              </a:defRPr>
            </a:lvl2pPr>
            <a:lvl3pPr>
              <a:defRPr b="0" i="0">
                <a:latin typeface="Arial Nova Light" panose="020B0304020202020204" pitchFamily="34" charset="0"/>
              </a:defRPr>
            </a:lvl3pPr>
            <a:lvl4pPr>
              <a:defRPr b="0" i="0">
                <a:latin typeface="Arial Nova Light" panose="020B0304020202020204" pitchFamily="34" charset="0"/>
              </a:defRPr>
            </a:lvl4pPr>
            <a:lvl5pPr>
              <a:defRPr b="0" i="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A22795-EBC2-AD49-BFAF-B00163FA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7761B8-A66D-8F4C-8B9D-3CEE3E30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0A5CC2-8969-E845-97F4-F09357DB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351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54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FB833-2D32-2D4E-A6A3-F47CB8B5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71333F-F348-E543-ADE1-8F6531CF0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4F7DBE-E3CB-D743-A1FF-8A9F77B17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 Nova Light" panose="020B0304020202020204" pitchFamily="34" charset="0"/>
              </a:defRPr>
            </a:lvl1pPr>
            <a:lvl2pPr>
              <a:defRPr b="0" i="0">
                <a:latin typeface="Arial Nova Light" panose="020B0304020202020204" pitchFamily="34" charset="0"/>
              </a:defRPr>
            </a:lvl2pPr>
            <a:lvl3pPr>
              <a:defRPr b="0" i="0">
                <a:latin typeface="Arial Nova Light" panose="020B0304020202020204" pitchFamily="34" charset="0"/>
              </a:defRPr>
            </a:lvl3pPr>
            <a:lvl4pPr>
              <a:defRPr b="0" i="0">
                <a:latin typeface="Arial Nova Light" panose="020B0304020202020204" pitchFamily="34" charset="0"/>
              </a:defRPr>
            </a:lvl4pPr>
            <a:lvl5pPr>
              <a:defRPr b="0" i="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25C854-B355-294C-9C8C-179C5E37E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C7DFD8-E85C-5B4C-AC4D-CCFDE2A9B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 Nova Light" panose="020B0304020202020204" pitchFamily="34" charset="0"/>
              </a:defRPr>
            </a:lvl1pPr>
            <a:lvl2pPr>
              <a:defRPr b="0" i="0">
                <a:latin typeface="Arial Nova Light" panose="020B0304020202020204" pitchFamily="34" charset="0"/>
              </a:defRPr>
            </a:lvl2pPr>
            <a:lvl3pPr>
              <a:defRPr b="0" i="0">
                <a:latin typeface="Arial Nova Light" panose="020B0304020202020204" pitchFamily="34" charset="0"/>
              </a:defRPr>
            </a:lvl3pPr>
            <a:lvl4pPr>
              <a:defRPr b="0" i="0">
                <a:latin typeface="Arial Nova Light" panose="020B0304020202020204" pitchFamily="34" charset="0"/>
              </a:defRPr>
            </a:lvl4pPr>
            <a:lvl5pPr>
              <a:defRPr b="0" i="0"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63749C8-1642-E840-AA03-73DA2F59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DF2AF0-11C5-F446-8799-06FDF888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335107-E7FA-884F-B6A0-A4A63197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3637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037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0A5BB-39D1-E548-8B6D-7D96FF5A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1B8D94-F0D5-A441-834F-5960A2AC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68228A-C628-A346-B3C4-5999552A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D5BCB3-C226-0447-9256-DEAB4855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9065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001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euw groot b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CA365C-6689-4A45-87D8-FC52253C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C4CEB4-B4F6-2945-8E70-400813B0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98703A-157C-8A41-9BAD-1F5F5B75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351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62416AE6-C53B-064F-B6C5-FA6BA7BA4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5240" y="0"/>
            <a:ext cx="12207240" cy="6217920"/>
          </a:xfrm>
          <a:custGeom>
            <a:avLst/>
            <a:gdLst>
              <a:gd name="connsiteX0" fmla="*/ 0 w 9145905"/>
              <a:gd name="connsiteY0" fmla="*/ 0 h 4680585"/>
              <a:gd name="connsiteX1" fmla="*/ 6406515 w 9145905"/>
              <a:gd name="connsiteY1" fmla="*/ 0 h 4680585"/>
              <a:gd name="connsiteX2" fmla="*/ 7968615 w 9145905"/>
              <a:gd name="connsiteY2" fmla="*/ 772478 h 4680585"/>
              <a:gd name="connsiteX3" fmla="*/ 9145905 w 9145905"/>
              <a:gd name="connsiteY3" fmla="*/ 626745 h 4680585"/>
              <a:gd name="connsiteX4" fmla="*/ 9145905 w 9145905"/>
              <a:gd name="connsiteY4" fmla="*/ 4680585 h 4680585"/>
              <a:gd name="connsiteX5" fmla="*/ 9138285 w 9145905"/>
              <a:gd name="connsiteY5" fmla="*/ 4680585 h 4680585"/>
              <a:gd name="connsiteX6" fmla="*/ 8600122 w 9145905"/>
              <a:gd name="connsiteY6" fmla="*/ 4142423 h 4680585"/>
              <a:gd name="connsiteX7" fmla="*/ 8056245 w 9145905"/>
              <a:gd name="connsiteY7" fmla="*/ 4142423 h 4680585"/>
              <a:gd name="connsiteX8" fmla="*/ 7518083 w 9145905"/>
              <a:gd name="connsiteY8" fmla="*/ 4680585 h 4680585"/>
              <a:gd name="connsiteX9" fmla="*/ 1417320 w 9145905"/>
              <a:gd name="connsiteY9" fmla="*/ 4680585 h 4680585"/>
              <a:gd name="connsiteX10" fmla="*/ 1203960 w 9145905"/>
              <a:gd name="connsiteY10" fmla="*/ 4194810 h 4680585"/>
              <a:gd name="connsiteX11" fmla="*/ 609600 w 9145905"/>
              <a:gd name="connsiteY11" fmla="*/ 3626168 h 4680585"/>
              <a:gd name="connsiteX12" fmla="*/ 0 w 9145905"/>
              <a:gd name="connsiteY12" fmla="*/ 3573780 h 46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5905" h="4680585">
                <a:moveTo>
                  <a:pt x="0" y="0"/>
                </a:moveTo>
                <a:lnTo>
                  <a:pt x="6406515" y="0"/>
                </a:lnTo>
                <a:lnTo>
                  <a:pt x="7968615" y="772478"/>
                </a:lnTo>
                <a:cubicBezTo>
                  <a:pt x="8355330" y="963930"/>
                  <a:pt x="8818245" y="905828"/>
                  <a:pt x="9145905" y="626745"/>
                </a:cubicBezTo>
                <a:lnTo>
                  <a:pt x="9145905" y="4680585"/>
                </a:lnTo>
                <a:lnTo>
                  <a:pt x="9138285" y="4680585"/>
                </a:lnTo>
                <a:lnTo>
                  <a:pt x="8600122" y="4142423"/>
                </a:lnTo>
                <a:cubicBezTo>
                  <a:pt x="8449628" y="3991928"/>
                  <a:pt x="8205788" y="3991928"/>
                  <a:pt x="8056245" y="4142423"/>
                </a:cubicBezTo>
                <a:lnTo>
                  <a:pt x="7518083" y="4680585"/>
                </a:lnTo>
                <a:lnTo>
                  <a:pt x="1417320" y="4680585"/>
                </a:lnTo>
                <a:lnTo>
                  <a:pt x="1203960" y="4194810"/>
                </a:lnTo>
                <a:cubicBezTo>
                  <a:pt x="1089660" y="3933825"/>
                  <a:pt x="876300" y="3728085"/>
                  <a:pt x="609600" y="3626168"/>
                </a:cubicBezTo>
                <a:cubicBezTo>
                  <a:pt x="416243" y="3549015"/>
                  <a:pt x="203835" y="3530918"/>
                  <a:pt x="0" y="357378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2928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ewe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CA365C-6689-4A45-87D8-FC52253C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4C4CEB4-B4F6-2945-8E70-400813B0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98703A-157C-8A41-9BAD-1F5F5B75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351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58A0DB6-556C-5F46-86C4-79337E15B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9435" y="1009500"/>
            <a:ext cx="4169229" cy="132556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602A7A"/>
                </a:solidFill>
                <a:latin typeface="Arial Nova" panose="020B05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D8165B48-48F2-EF4F-B584-936343737E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9890" y="2573973"/>
            <a:ext cx="4168775" cy="2849562"/>
          </a:xfrm>
        </p:spPr>
        <p:txBody>
          <a:bodyPr/>
          <a:lstStyle>
            <a:lvl1pPr>
              <a:defRPr sz="2000"/>
            </a:lvl1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l-NL" dirty="0"/>
              <a:t>Klik om stijl 1e niveau</a:t>
            </a:r>
          </a:p>
          <a:p>
            <a:pPr lvl="2"/>
            <a:r>
              <a:rPr lang="nl-NL" dirty="0"/>
              <a:t>tweede niveau</a:t>
            </a:r>
          </a:p>
          <a:p>
            <a:pPr lvl="3"/>
            <a:r>
              <a:rPr lang="nl-NL" dirty="0"/>
              <a:t>Derde niveau</a:t>
            </a:r>
          </a:p>
          <a:p>
            <a:pPr lvl="4"/>
            <a:r>
              <a:rPr lang="nl-NL" dirty="0"/>
              <a:t>Vierde niveau</a:t>
            </a:r>
            <a:endParaRPr lang="nl-BE" dirty="0"/>
          </a:p>
        </p:txBody>
      </p:sp>
      <p:sp>
        <p:nvSpPr>
          <p:cNvPr id="16" name="Vrije vorm 15">
            <a:extLst>
              <a:ext uri="{FF2B5EF4-FFF2-40B4-BE49-F238E27FC236}">
                <a16:creationId xmlns:a16="http://schemas.microsoft.com/office/drawing/2014/main" id="{442F5280-84B1-044D-A9B3-05902DC555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161" y="2053710"/>
            <a:ext cx="2578539" cy="2572313"/>
          </a:xfrm>
          <a:custGeom>
            <a:avLst/>
            <a:gdLst>
              <a:gd name="connsiteX0" fmla="*/ 1285330 w 2578539"/>
              <a:gd name="connsiteY0" fmla="*/ 0 h 2572313"/>
              <a:gd name="connsiteX1" fmla="*/ 1540600 w 2578539"/>
              <a:gd name="connsiteY1" fmla="*/ 104706 h 2572313"/>
              <a:gd name="connsiteX2" fmla="*/ 2472431 w 2578539"/>
              <a:gd name="connsiteY2" fmla="*/ 1028345 h 2572313"/>
              <a:gd name="connsiteX3" fmla="*/ 2578539 w 2578539"/>
              <a:gd name="connsiteY3" fmla="*/ 1283365 h 2572313"/>
              <a:gd name="connsiteX4" fmla="*/ 2474050 w 2578539"/>
              <a:gd name="connsiteY4" fmla="*/ 1537245 h 2572313"/>
              <a:gd name="connsiteX5" fmla="*/ 2107242 w 2578539"/>
              <a:gd name="connsiteY5" fmla="*/ 1905522 h 2572313"/>
              <a:gd name="connsiteX6" fmla="*/ 1548125 w 2578539"/>
              <a:gd name="connsiteY6" fmla="*/ 2466300 h 2572313"/>
              <a:gd name="connsiteX7" fmla="*/ 1037966 w 2578539"/>
              <a:gd name="connsiteY7" fmla="*/ 2467820 h 2572313"/>
              <a:gd name="connsiteX8" fmla="*/ 106135 w 2578539"/>
              <a:gd name="connsiteY8" fmla="*/ 1544181 h 2572313"/>
              <a:gd name="connsiteX9" fmla="*/ 104611 w 2578539"/>
              <a:gd name="connsiteY9" fmla="*/ 1035661 h 2572313"/>
              <a:gd name="connsiteX10" fmla="*/ 664110 w 2578539"/>
              <a:gd name="connsiteY10" fmla="*/ 474409 h 2572313"/>
              <a:gd name="connsiteX11" fmla="*/ 1030917 w 2578539"/>
              <a:gd name="connsiteY11" fmla="*/ 106132 h 2572313"/>
              <a:gd name="connsiteX12" fmla="*/ 1285330 w 2578539"/>
              <a:gd name="connsiteY12" fmla="*/ 0 h 25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539" h="2572313">
                <a:moveTo>
                  <a:pt x="1285330" y="0"/>
                </a:moveTo>
                <a:cubicBezTo>
                  <a:pt x="1381628" y="0"/>
                  <a:pt x="1472496" y="37151"/>
                  <a:pt x="1540600" y="104706"/>
                </a:cubicBezTo>
                <a:lnTo>
                  <a:pt x="2472431" y="1028345"/>
                </a:lnTo>
                <a:cubicBezTo>
                  <a:pt x="2543297" y="1098656"/>
                  <a:pt x="2578539" y="1191201"/>
                  <a:pt x="2578539" y="1283365"/>
                </a:cubicBezTo>
                <a:cubicBezTo>
                  <a:pt x="2578539" y="1375150"/>
                  <a:pt x="2543773" y="1466934"/>
                  <a:pt x="2474050" y="1537245"/>
                </a:cubicBezTo>
                <a:lnTo>
                  <a:pt x="2107242" y="1905522"/>
                </a:lnTo>
                <a:lnTo>
                  <a:pt x="1548125" y="2466300"/>
                </a:lnTo>
                <a:cubicBezTo>
                  <a:pt x="1407917" y="2607207"/>
                  <a:pt x="1178936" y="2607587"/>
                  <a:pt x="1037966" y="2467820"/>
                </a:cubicBezTo>
                <a:lnTo>
                  <a:pt x="106135" y="1544181"/>
                </a:lnTo>
                <a:cubicBezTo>
                  <a:pt x="-34740" y="1404319"/>
                  <a:pt x="-35502" y="1176283"/>
                  <a:pt x="104611" y="1035661"/>
                </a:cubicBezTo>
                <a:lnTo>
                  <a:pt x="664110" y="474409"/>
                </a:lnTo>
                <a:lnTo>
                  <a:pt x="1030917" y="106132"/>
                </a:lnTo>
                <a:cubicBezTo>
                  <a:pt x="1098640" y="38196"/>
                  <a:pt x="1189128" y="285"/>
                  <a:pt x="128533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17" name="Vrije vorm 16">
            <a:extLst>
              <a:ext uri="{FF2B5EF4-FFF2-40B4-BE49-F238E27FC236}">
                <a16:creationId xmlns:a16="http://schemas.microsoft.com/office/drawing/2014/main" id="{32C3DA94-9EF6-3345-A10B-A92579B347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55361" y="499230"/>
            <a:ext cx="2578539" cy="2572313"/>
          </a:xfrm>
          <a:custGeom>
            <a:avLst/>
            <a:gdLst>
              <a:gd name="connsiteX0" fmla="*/ 1285330 w 2578539"/>
              <a:gd name="connsiteY0" fmla="*/ 0 h 2572313"/>
              <a:gd name="connsiteX1" fmla="*/ 1540600 w 2578539"/>
              <a:gd name="connsiteY1" fmla="*/ 104706 h 2572313"/>
              <a:gd name="connsiteX2" fmla="*/ 2472431 w 2578539"/>
              <a:gd name="connsiteY2" fmla="*/ 1028345 h 2572313"/>
              <a:gd name="connsiteX3" fmla="*/ 2578539 w 2578539"/>
              <a:gd name="connsiteY3" fmla="*/ 1283365 h 2572313"/>
              <a:gd name="connsiteX4" fmla="*/ 2474050 w 2578539"/>
              <a:gd name="connsiteY4" fmla="*/ 1537245 h 2572313"/>
              <a:gd name="connsiteX5" fmla="*/ 2107242 w 2578539"/>
              <a:gd name="connsiteY5" fmla="*/ 1905522 h 2572313"/>
              <a:gd name="connsiteX6" fmla="*/ 1548125 w 2578539"/>
              <a:gd name="connsiteY6" fmla="*/ 2466300 h 2572313"/>
              <a:gd name="connsiteX7" fmla="*/ 1037966 w 2578539"/>
              <a:gd name="connsiteY7" fmla="*/ 2467820 h 2572313"/>
              <a:gd name="connsiteX8" fmla="*/ 106135 w 2578539"/>
              <a:gd name="connsiteY8" fmla="*/ 1544181 h 2572313"/>
              <a:gd name="connsiteX9" fmla="*/ 104611 w 2578539"/>
              <a:gd name="connsiteY9" fmla="*/ 1035661 h 2572313"/>
              <a:gd name="connsiteX10" fmla="*/ 664110 w 2578539"/>
              <a:gd name="connsiteY10" fmla="*/ 474409 h 2572313"/>
              <a:gd name="connsiteX11" fmla="*/ 1030917 w 2578539"/>
              <a:gd name="connsiteY11" fmla="*/ 106132 h 2572313"/>
              <a:gd name="connsiteX12" fmla="*/ 1285330 w 2578539"/>
              <a:gd name="connsiteY12" fmla="*/ 0 h 25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539" h="2572313">
                <a:moveTo>
                  <a:pt x="1285330" y="0"/>
                </a:moveTo>
                <a:cubicBezTo>
                  <a:pt x="1381628" y="0"/>
                  <a:pt x="1472496" y="37151"/>
                  <a:pt x="1540600" y="104706"/>
                </a:cubicBezTo>
                <a:lnTo>
                  <a:pt x="2472431" y="1028345"/>
                </a:lnTo>
                <a:cubicBezTo>
                  <a:pt x="2543297" y="1098656"/>
                  <a:pt x="2578539" y="1191201"/>
                  <a:pt x="2578539" y="1283365"/>
                </a:cubicBezTo>
                <a:cubicBezTo>
                  <a:pt x="2578539" y="1375150"/>
                  <a:pt x="2543773" y="1466934"/>
                  <a:pt x="2474050" y="1537245"/>
                </a:cubicBezTo>
                <a:lnTo>
                  <a:pt x="2107242" y="1905522"/>
                </a:lnTo>
                <a:lnTo>
                  <a:pt x="1548125" y="2466300"/>
                </a:lnTo>
                <a:cubicBezTo>
                  <a:pt x="1407917" y="2607207"/>
                  <a:pt x="1178936" y="2607587"/>
                  <a:pt x="1037966" y="2467820"/>
                </a:cubicBezTo>
                <a:lnTo>
                  <a:pt x="106135" y="1544181"/>
                </a:lnTo>
                <a:cubicBezTo>
                  <a:pt x="-34740" y="1404319"/>
                  <a:pt x="-35502" y="1176283"/>
                  <a:pt x="104611" y="1035661"/>
                </a:cubicBezTo>
                <a:lnTo>
                  <a:pt x="664110" y="474409"/>
                </a:lnTo>
                <a:lnTo>
                  <a:pt x="1030917" y="106132"/>
                </a:lnTo>
                <a:cubicBezTo>
                  <a:pt x="1098640" y="38196"/>
                  <a:pt x="1189128" y="285"/>
                  <a:pt x="128533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A05F9F9D-0086-4045-AEF6-05D07B50E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275401" y="3242430"/>
            <a:ext cx="2578539" cy="2572313"/>
          </a:xfrm>
          <a:custGeom>
            <a:avLst/>
            <a:gdLst>
              <a:gd name="connsiteX0" fmla="*/ 1285330 w 2578539"/>
              <a:gd name="connsiteY0" fmla="*/ 0 h 2572313"/>
              <a:gd name="connsiteX1" fmla="*/ 1540600 w 2578539"/>
              <a:gd name="connsiteY1" fmla="*/ 104706 h 2572313"/>
              <a:gd name="connsiteX2" fmla="*/ 2472431 w 2578539"/>
              <a:gd name="connsiteY2" fmla="*/ 1028345 h 2572313"/>
              <a:gd name="connsiteX3" fmla="*/ 2578539 w 2578539"/>
              <a:gd name="connsiteY3" fmla="*/ 1283365 h 2572313"/>
              <a:gd name="connsiteX4" fmla="*/ 2474050 w 2578539"/>
              <a:gd name="connsiteY4" fmla="*/ 1537245 h 2572313"/>
              <a:gd name="connsiteX5" fmla="*/ 2107242 w 2578539"/>
              <a:gd name="connsiteY5" fmla="*/ 1905522 h 2572313"/>
              <a:gd name="connsiteX6" fmla="*/ 1548125 w 2578539"/>
              <a:gd name="connsiteY6" fmla="*/ 2466300 h 2572313"/>
              <a:gd name="connsiteX7" fmla="*/ 1037966 w 2578539"/>
              <a:gd name="connsiteY7" fmla="*/ 2467820 h 2572313"/>
              <a:gd name="connsiteX8" fmla="*/ 106135 w 2578539"/>
              <a:gd name="connsiteY8" fmla="*/ 1544181 h 2572313"/>
              <a:gd name="connsiteX9" fmla="*/ 104611 w 2578539"/>
              <a:gd name="connsiteY9" fmla="*/ 1035661 h 2572313"/>
              <a:gd name="connsiteX10" fmla="*/ 664110 w 2578539"/>
              <a:gd name="connsiteY10" fmla="*/ 474409 h 2572313"/>
              <a:gd name="connsiteX11" fmla="*/ 1030917 w 2578539"/>
              <a:gd name="connsiteY11" fmla="*/ 106132 h 2572313"/>
              <a:gd name="connsiteX12" fmla="*/ 1285330 w 2578539"/>
              <a:gd name="connsiteY12" fmla="*/ 0 h 25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539" h="2572313">
                <a:moveTo>
                  <a:pt x="1285330" y="0"/>
                </a:moveTo>
                <a:cubicBezTo>
                  <a:pt x="1381628" y="0"/>
                  <a:pt x="1472496" y="37151"/>
                  <a:pt x="1540600" y="104706"/>
                </a:cubicBezTo>
                <a:lnTo>
                  <a:pt x="2472431" y="1028345"/>
                </a:lnTo>
                <a:cubicBezTo>
                  <a:pt x="2543297" y="1098656"/>
                  <a:pt x="2578539" y="1191201"/>
                  <a:pt x="2578539" y="1283365"/>
                </a:cubicBezTo>
                <a:cubicBezTo>
                  <a:pt x="2578539" y="1375150"/>
                  <a:pt x="2543773" y="1466934"/>
                  <a:pt x="2474050" y="1537245"/>
                </a:cubicBezTo>
                <a:lnTo>
                  <a:pt x="2107242" y="1905522"/>
                </a:lnTo>
                <a:lnTo>
                  <a:pt x="1548125" y="2466300"/>
                </a:lnTo>
                <a:cubicBezTo>
                  <a:pt x="1407917" y="2607207"/>
                  <a:pt x="1178936" y="2607587"/>
                  <a:pt x="1037966" y="2467820"/>
                </a:cubicBezTo>
                <a:lnTo>
                  <a:pt x="106135" y="1544181"/>
                </a:lnTo>
                <a:cubicBezTo>
                  <a:pt x="-34740" y="1404319"/>
                  <a:pt x="-35502" y="1176283"/>
                  <a:pt x="104611" y="1035661"/>
                </a:cubicBezTo>
                <a:lnTo>
                  <a:pt x="664110" y="474409"/>
                </a:lnTo>
                <a:lnTo>
                  <a:pt x="1030917" y="106132"/>
                </a:lnTo>
                <a:cubicBezTo>
                  <a:pt x="1098640" y="38196"/>
                  <a:pt x="1189128" y="285"/>
                  <a:pt x="128533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19" name="Vrije vorm 18">
            <a:extLst>
              <a:ext uri="{FF2B5EF4-FFF2-40B4-BE49-F238E27FC236}">
                <a16:creationId xmlns:a16="http://schemas.microsoft.com/office/drawing/2014/main" id="{5358897A-0BA8-A34C-B88F-FC394503F1B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75601" y="1687950"/>
            <a:ext cx="2578539" cy="2572313"/>
          </a:xfrm>
          <a:custGeom>
            <a:avLst/>
            <a:gdLst>
              <a:gd name="connsiteX0" fmla="*/ 1285330 w 2578539"/>
              <a:gd name="connsiteY0" fmla="*/ 0 h 2572313"/>
              <a:gd name="connsiteX1" fmla="*/ 1540600 w 2578539"/>
              <a:gd name="connsiteY1" fmla="*/ 104706 h 2572313"/>
              <a:gd name="connsiteX2" fmla="*/ 2472431 w 2578539"/>
              <a:gd name="connsiteY2" fmla="*/ 1028345 h 2572313"/>
              <a:gd name="connsiteX3" fmla="*/ 2578539 w 2578539"/>
              <a:gd name="connsiteY3" fmla="*/ 1283365 h 2572313"/>
              <a:gd name="connsiteX4" fmla="*/ 2474050 w 2578539"/>
              <a:gd name="connsiteY4" fmla="*/ 1537245 h 2572313"/>
              <a:gd name="connsiteX5" fmla="*/ 2107242 w 2578539"/>
              <a:gd name="connsiteY5" fmla="*/ 1905522 h 2572313"/>
              <a:gd name="connsiteX6" fmla="*/ 1548125 w 2578539"/>
              <a:gd name="connsiteY6" fmla="*/ 2466300 h 2572313"/>
              <a:gd name="connsiteX7" fmla="*/ 1037966 w 2578539"/>
              <a:gd name="connsiteY7" fmla="*/ 2467820 h 2572313"/>
              <a:gd name="connsiteX8" fmla="*/ 106135 w 2578539"/>
              <a:gd name="connsiteY8" fmla="*/ 1544181 h 2572313"/>
              <a:gd name="connsiteX9" fmla="*/ 104611 w 2578539"/>
              <a:gd name="connsiteY9" fmla="*/ 1035661 h 2572313"/>
              <a:gd name="connsiteX10" fmla="*/ 664110 w 2578539"/>
              <a:gd name="connsiteY10" fmla="*/ 474409 h 2572313"/>
              <a:gd name="connsiteX11" fmla="*/ 1030917 w 2578539"/>
              <a:gd name="connsiteY11" fmla="*/ 106132 h 2572313"/>
              <a:gd name="connsiteX12" fmla="*/ 1285330 w 2578539"/>
              <a:gd name="connsiteY12" fmla="*/ 0 h 25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539" h="2572313">
                <a:moveTo>
                  <a:pt x="1285330" y="0"/>
                </a:moveTo>
                <a:cubicBezTo>
                  <a:pt x="1381628" y="0"/>
                  <a:pt x="1472496" y="37151"/>
                  <a:pt x="1540600" y="104706"/>
                </a:cubicBezTo>
                <a:lnTo>
                  <a:pt x="2472431" y="1028345"/>
                </a:lnTo>
                <a:cubicBezTo>
                  <a:pt x="2543297" y="1098656"/>
                  <a:pt x="2578539" y="1191201"/>
                  <a:pt x="2578539" y="1283365"/>
                </a:cubicBezTo>
                <a:cubicBezTo>
                  <a:pt x="2578539" y="1375150"/>
                  <a:pt x="2543773" y="1466934"/>
                  <a:pt x="2474050" y="1537245"/>
                </a:cubicBezTo>
                <a:lnTo>
                  <a:pt x="2107242" y="1905522"/>
                </a:lnTo>
                <a:lnTo>
                  <a:pt x="1548125" y="2466300"/>
                </a:lnTo>
                <a:cubicBezTo>
                  <a:pt x="1407917" y="2607207"/>
                  <a:pt x="1178936" y="2607587"/>
                  <a:pt x="1037966" y="2467820"/>
                </a:cubicBezTo>
                <a:lnTo>
                  <a:pt x="106135" y="1544181"/>
                </a:lnTo>
                <a:cubicBezTo>
                  <a:pt x="-34740" y="1404319"/>
                  <a:pt x="-35502" y="1176283"/>
                  <a:pt x="104611" y="1035661"/>
                </a:cubicBezTo>
                <a:lnTo>
                  <a:pt x="664110" y="474409"/>
                </a:lnTo>
                <a:lnTo>
                  <a:pt x="1030917" y="106132"/>
                </a:lnTo>
                <a:cubicBezTo>
                  <a:pt x="1098640" y="38196"/>
                  <a:pt x="1189128" y="285"/>
                  <a:pt x="128533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4219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DDE90-3587-4743-9580-712DFF0B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A852B5-A853-CD42-83E7-1423C12D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AC3134-8C7D-CA41-B961-4EE535E9A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58A73D-6027-3442-8076-61597B3B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A84E2F-8FF2-3845-BBC9-8DE7EF3B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50DB4B-9FEE-4C48-A3A2-6B5C9615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2494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2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9D835-C366-6643-A81F-8E46149A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2" y="419318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BD388E-8E86-8C4C-AA75-E7479B52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142506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fld id="{C137EADE-63AB-EA48-928F-474C1694BFE3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A0AC11-F3F6-1242-B818-363C1BB2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7327" y="6356349"/>
            <a:ext cx="2504704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FF2989-D982-C14F-B8A2-9D7B2204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652" y="6356349"/>
            <a:ext cx="2089067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fld id="{5C3042EC-8617-7946-9920-D786D0766D7E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0031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93DB0-1F85-AF44-A364-5858B3D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3C7225-C7E2-E349-9598-2EBC21B46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2246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DB40B0-B918-C04F-8103-4FF406BDB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0362E2-DDD2-EB4C-846C-043A6FF6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F69917-8ED9-174C-9945-C84D86D9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A3F4CD-69F2-9342-A698-0C04920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351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1331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93DB0-1F85-AF44-A364-5858B3D4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1DB40B0-B918-C04F-8103-4FF406BDB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0362E2-DDD2-EB4C-846C-043A6FF6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5BEA-677B-0F49-A7F3-0A33E9000763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F69917-8ED9-174C-9945-C84D86D9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A3F4CD-69F2-9342-A698-0C049204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3510" cy="365125"/>
          </a:xfrm>
        </p:spPr>
        <p:txBody>
          <a:bodyPr/>
          <a:lstStyle/>
          <a:p>
            <a:fld id="{6A9B7DC5-785C-0148-A478-0AA39B7C1C50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550CA4DB-E0C2-7443-A021-86B91B8D1A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6696" y="161449"/>
            <a:ext cx="5848821" cy="5834699"/>
          </a:xfrm>
          <a:custGeom>
            <a:avLst/>
            <a:gdLst>
              <a:gd name="connsiteX0" fmla="*/ 1285330 w 2578539"/>
              <a:gd name="connsiteY0" fmla="*/ 0 h 2572313"/>
              <a:gd name="connsiteX1" fmla="*/ 1540600 w 2578539"/>
              <a:gd name="connsiteY1" fmla="*/ 104706 h 2572313"/>
              <a:gd name="connsiteX2" fmla="*/ 2472431 w 2578539"/>
              <a:gd name="connsiteY2" fmla="*/ 1028345 h 2572313"/>
              <a:gd name="connsiteX3" fmla="*/ 2578539 w 2578539"/>
              <a:gd name="connsiteY3" fmla="*/ 1283365 h 2572313"/>
              <a:gd name="connsiteX4" fmla="*/ 2474050 w 2578539"/>
              <a:gd name="connsiteY4" fmla="*/ 1537245 h 2572313"/>
              <a:gd name="connsiteX5" fmla="*/ 2107242 w 2578539"/>
              <a:gd name="connsiteY5" fmla="*/ 1905522 h 2572313"/>
              <a:gd name="connsiteX6" fmla="*/ 1548125 w 2578539"/>
              <a:gd name="connsiteY6" fmla="*/ 2466300 h 2572313"/>
              <a:gd name="connsiteX7" fmla="*/ 1037966 w 2578539"/>
              <a:gd name="connsiteY7" fmla="*/ 2467820 h 2572313"/>
              <a:gd name="connsiteX8" fmla="*/ 106135 w 2578539"/>
              <a:gd name="connsiteY8" fmla="*/ 1544181 h 2572313"/>
              <a:gd name="connsiteX9" fmla="*/ 104611 w 2578539"/>
              <a:gd name="connsiteY9" fmla="*/ 1035661 h 2572313"/>
              <a:gd name="connsiteX10" fmla="*/ 664110 w 2578539"/>
              <a:gd name="connsiteY10" fmla="*/ 474409 h 2572313"/>
              <a:gd name="connsiteX11" fmla="*/ 1030917 w 2578539"/>
              <a:gd name="connsiteY11" fmla="*/ 106132 h 2572313"/>
              <a:gd name="connsiteX12" fmla="*/ 1285330 w 2578539"/>
              <a:gd name="connsiteY12" fmla="*/ 0 h 25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539" h="2572313">
                <a:moveTo>
                  <a:pt x="1285330" y="0"/>
                </a:moveTo>
                <a:cubicBezTo>
                  <a:pt x="1381628" y="0"/>
                  <a:pt x="1472496" y="37151"/>
                  <a:pt x="1540600" y="104706"/>
                </a:cubicBezTo>
                <a:lnTo>
                  <a:pt x="2472431" y="1028345"/>
                </a:lnTo>
                <a:cubicBezTo>
                  <a:pt x="2543297" y="1098656"/>
                  <a:pt x="2578539" y="1191201"/>
                  <a:pt x="2578539" y="1283365"/>
                </a:cubicBezTo>
                <a:cubicBezTo>
                  <a:pt x="2578539" y="1375150"/>
                  <a:pt x="2543773" y="1466934"/>
                  <a:pt x="2474050" y="1537245"/>
                </a:cubicBezTo>
                <a:lnTo>
                  <a:pt x="2107242" y="1905522"/>
                </a:lnTo>
                <a:lnTo>
                  <a:pt x="1548125" y="2466300"/>
                </a:lnTo>
                <a:cubicBezTo>
                  <a:pt x="1407917" y="2607207"/>
                  <a:pt x="1178936" y="2607587"/>
                  <a:pt x="1037966" y="2467820"/>
                </a:cubicBezTo>
                <a:lnTo>
                  <a:pt x="106135" y="1544181"/>
                </a:lnTo>
                <a:cubicBezTo>
                  <a:pt x="-34740" y="1404319"/>
                  <a:pt x="-35502" y="1176283"/>
                  <a:pt x="104611" y="1035661"/>
                </a:cubicBezTo>
                <a:lnTo>
                  <a:pt x="664110" y="474409"/>
                </a:lnTo>
                <a:lnTo>
                  <a:pt x="1030917" y="106132"/>
                </a:lnTo>
                <a:cubicBezTo>
                  <a:pt x="1098640" y="38196"/>
                  <a:pt x="1189128" y="285"/>
                  <a:pt x="128533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4905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datum 83">
            <a:extLst>
              <a:ext uri="{FF2B5EF4-FFF2-40B4-BE49-F238E27FC236}">
                <a16:creationId xmlns:a16="http://schemas.microsoft.com/office/drawing/2014/main" id="{A978E2F0-340E-B849-B299-2841FC71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pPr/>
              <a:t>30/11/2023</a:t>
            </a:fld>
            <a:endParaRPr lang="nl-BE"/>
          </a:p>
        </p:txBody>
      </p:sp>
      <p:sp>
        <p:nvSpPr>
          <p:cNvPr id="85" name="Tijdelijke aanduiding voor voettekst 84">
            <a:extLst>
              <a:ext uri="{FF2B5EF4-FFF2-40B4-BE49-F238E27FC236}">
                <a16:creationId xmlns:a16="http://schemas.microsoft.com/office/drawing/2014/main" id="{1A5DC5C0-ABDB-BF49-BB2C-170506E4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6" name="Tijdelijke aanduiding voor dianummer 85">
            <a:extLst>
              <a:ext uri="{FF2B5EF4-FFF2-40B4-BE49-F238E27FC236}">
                <a16:creationId xmlns:a16="http://schemas.microsoft.com/office/drawing/2014/main" id="{C86E081C-29E6-1545-9814-5C243FBE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79220" cy="365125"/>
          </a:xfrm>
        </p:spPr>
        <p:txBody>
          <a:bodyPr/>
          <a:lstStyle/>
          <a:p>
            <a:fld id="{5A993085-4A44-7840-9047-743A01270FF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3917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1D4C157-214A-2D46-86E7-9E14010D8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46E906-B679-494F-BB99-7D40E227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660" y="1122363"/>
            <a:ext cx="65303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4DF5266-7F50-444D-A621-382D845B0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660" y="3602038"/>
            <a:ext cx="65303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54C4E1-8BBB-F147-B1F0-02F4DB70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512F-7A04-AC4E-9527-88FA1E6598F7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EBB06F-F7D5-FC4B-BD06-63BD5945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8A4115-AB16-4348-BDE9-59EDB612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93F-1D77-8A49-8A86-859F03BA0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63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1B77-D101-5541-A0ED-1013F4DA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890" y="1709738"/>
            <a:ext cx="765556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ADC7CA-B421-3D4F-AD3D-AC3AC993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1890" y="4589463"/>
            <a:ext cx="76555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360808-6862-AD46-8E02-C864B6F2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512F-7A04-AC4E-9527-88FA1E6598F7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74F42F-DF08-FB4F-9E0A-28849575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4AC81-129A-164E-80E6-58AEA087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93F-1D77-8A49-8A86-859F03BA0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8175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60473-EFF4-444F-9852-265B0DC5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A727F8-4333-E849-9F2C-5AD65FB9B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B3A1B0-A72C-0A49-82A3-6BA4FF66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512F-7A04-AC4E-9527-88FA1E6598F7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78E7F1-7FCD-D348-9673-184F50E5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ABC702-58D4-234F-AB9A-F31511AD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3F93F-1D77-8A49-8A86-859F03BA040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059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A3DB9-8CE8-604A-9882-03DE361C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602A7A"/>
                </a:solidFill>
                <a:latin typeface="Arial Nova" panose="020B05040202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4607BF-5897-D346-B307-A22283AB8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A20106-3A79-754A-B09C-39C3CBBB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652D02-03C0-544F-AF70-844EE8D7B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4A5A52-52FD-C042-80C3-E52949F2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085-4A44-7840-9047-743A01270F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969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E443-729D-9740-9189-4FAA58E3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4534E2-E64A-D945-9620-2DED38475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E6384A-87AF-7C46-B333-EF2189F02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27F0DD-D4A8-7B47-A860-9E4F40EC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37DAE2-FF2D-F94E-92C4-17859DAB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C634AF-2851-2843-9E87-C8EE9DB4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085-4A44-7840-9047-743A01270F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1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73ED0-F784-5247-B718-558998D4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60A3DE-A45E-4D4D-84BD-DFB3ED1BA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4744D2-20B9-2346-BBB6-2EB31FB19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8DC0235-C51C-4E4F-A8C1-083E19370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3D3267-00DB-044B-8E35-D7BBB6363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800008B-EAB8-1245-A561-F7AF7106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0E2918A-D154-7849-8B35-2EA00564B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401D82-47E8-EF4C-857A-0A79ECFA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085-4A44-7840-9047-743A01270F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782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jdelijke aanduiding voor datum 83">
            <a:extLst>
              <a:ext uri="{FF2B5EF4-FFF2-40B4-BE49-F238E27FC236}">
                <a16:creationId xmlns:a16="http://schemas.microsoft.com/office/drawing/2014/main" id="{A978E2F0-340E-B849-B299-2841FC71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85" name="Tijdelijke aanduiding voor voettekst 84">
            <a:extLst>
              <a:ext uri="{FF2B5EF4-FFF2-40B4-BE49-F238E27FC236}">
                <a16:creationId xmlns:a16="http://schemas.microsoft.com/office/drawing/2014/main" id="{1A5DC5C0-ABDB-BF49-BB2C-170506E4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6" name="Tijdelijke aanduiding voor dianummer 85">
            <a:extLst>
              <a:ext uri="{FF2B5EF4-FFF2-40B4-BE49-F238E27FC236}">
                <a16:creationId xmlns:a16="http://schemas.microsoft.com/office/drawing/2014/main" id="{C86E081C-29E6-1545-9814-5C243FBE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79220" cy="365125"/>
          </a:xfrm>
        </p:spPr>
        <p:txBody>
          <a:bodyPr/>
          <a:lstStyle/>
          <a:p>
            <a:fld id="{5A993085-4A44-7840-9047-743A01270FF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827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18F7E-D8C0-BF4A-9C3C-F5683D8A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46A928-A54F-BB40-B719-A5A6FEFD2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133C69-7234-634D-9CC3-78E242BB7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1C2544-DCF8-4A44-8852-02156D06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34C302-5223-AB45-9D5D-0F26C8E5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A5F488-2091-A54D-97A7-0C971C56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085-4A44-7840-9047-743A01270F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398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D7F10-E7BA-8D46-902A-7EE7B67F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EBF6622-C8E5-0042-9B1C-BFD0F8E8A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1"/>
            <a:ext cx="617220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2D8465-227E-A549-947D-BFBD7C39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EE7517-12AA-A54B-A8A9-A7F3F797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3FC6B9-82D8-3243-8C9E-96EC769B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C8DBF5-789E-354F-82B0-CCA4792C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085-4A44-7840-9047-743A01270FF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06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D7F10-E7BA-8D46-902A-7EE7B67F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2D8465-227E-A549-947D-BFBD7C39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EE7517-12AA-A54B-A8A9-A7F3F797E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657C2-815E-EE4B-B66D-1804778218FB}" type="datetimeFigureOut">
              <a:rPr lang="nl-BE" smtClean="0"/>
              <a:t>30/11/2023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3FC6B9-82D8-3243-8C9E-96EC769B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C8DBF5-789E-354F-82B0-CCA4792C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93085-4A44-7840-9047-743A01270FF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0A140F02-0CB1-7A4A-B223-8EE8236AD7E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6696" y="161449"/>
            <a:ext cx="5848821" cy="5834699"/>
          </a:xfrm>
          <a:custGeom>
            <a:avLst/>
            <a:gdLst>
              <a:gd name="connsiteX0" fmla="*/ 1285330 w 2578539"/>
              <a:gd name="connsiteY0" fmla="*/ 0 h 2572313"/>
              <a:gd name="connsiteX1" fmla="*/ 1540600 w 2578539"/>
              <a:gd name="connsiteY1" fmla="*/ 104706 h 2572313"/>
              <a:gd name="connsiteX2" fmla="*/ 2472431 w 2578539"/>
              <a:gd name="connsiteY2" fmla="*/ 1028345 h 2572313"/>
              <a:gd name="connsiteX3" fmla="*/ 2578539 w 2578539"/>
              <a:gd name="connsiteY3" fmla="*/ 1283365 h 2572313"/>
              <a:gd name="connsiteX4" fmla="*/ 2474050 w 2578539"/>
              <a:gd name="connsiteY4" fmla="*/ 1537245 h 2572313"/>
              <a:gd name="connsiteX5" fmla="*/ 2107242 w 2578539"/>
              <a:gd name="connsiteY5" fmla="*/ 1905522 h 2572313"/>
              <a:gd name="connsiteX6" fmla="*/ 1548125 w 2578539"/>
              <a:gd name="connsiteY6" fmla="*/ 2466300 h 2572313"/>
              <a:gd name="connsiteX7" fmla="*/ 1037966 w 2578539"/>
              <a:gd name="connsiteY7" fmla="*/ 2467820 h 2572313"/>
              <a:gd name="connsiteX8" fmla="*/ 106135 w 2578539"/>
              <a:gd name="connsiteY8" fmla="*/ 1544181 h 2572313"/>
              <a:gd name="connsiteX9" fmla="*/ 104611 w 2578539"/>
              <a:gd name="connsiteY9" fmla="*/ 1035661 h 2572313"/>
              <a:gd name="connsiteX10" fmla="*/ 664110 w 2578539"/>
              <a:gd name="connsiteY10" fmla="*/ 474409 h 2572313"/>
              <a:gd name="connsiteX11" fmla="*/ 1030917 w 2578539"/>
              <a:gd name="connsiteY11" fmla="*/ 106132 h 2572313"/>
              <a:gd name="connsiteX12" fmla="*/ 1285330 w 2578539"/>
              <a:gd name="connsiteY12" fmla="*/ 0 h 25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78539" h="2572313">
                <a:moveTo>
                  <a:pt x="1285330" y="0"/>
                </a:moveTo>
                <a:cubicBezTo>
                  <a:pt x="1381628" y="0"/>
                  <a:pt x="1472496" y="37151"/>
                  <a:pt x="1540600" y="104706"/>
                </a:cubicBezTo>
                <a:lnTo>
                  <a:pt x="2472431" y="1028345"/>
                </a:lnTo>
                <a:cubicBezTo>
                  <a:pt x="2543297" y="1098656"/>
                  <a:pt x="2578539" y="1191201"/>
                  <a:pt x="2578539" y="1283365"/>
                </a:cubicBezTo>
                <a:cubicBezTo>
                  <a:pt x="2578539" y="1375150"/>
                  <a:pt x="2543773" y="1466934"/>
                  <a:pt x="2474050" y="1537245"/>
                </a:cubicBezTo>
                <a:lnTo>
                  <a:pt x="2107242" y="1905522"/>
                </a:lnTo>
                <a:lnTo>
                  <a:pt x="1548125" y="2466300"/>
                </a:lnTo>
                <a:cubicBezTo>
                  <a:pt x="1407917" y="2607207"/>
                  <a:pt x="1178936" y="2607587"/>
                  <a:pt x="1037966" y="2467820"/>
                </a:cubicBezTo>
                <a:lnTo>
                  <a:pt x="106135" y="1544181"/>
                </a:lnTo>
                <a:cubicBezTo>
                  <a:pt x="-34740" y="1404319"/>
                  <a:pt x="-35502" y="1176283"/>
                  <a:pt x="104611" y="1035661"/>
                </a:cubicBezTo>
                <a:lnTo>
                  <a:pt x="664110" y="474409"/>
                </a:lnTo>
                <a:lnTo>
                  <a:pt x="1030917" y="106132"/>
                </a:lnTo>
                <a:cubicBezTo>
                  <a:pt x="1098640" y="38196"/>
                  <a:pt x="1189128" y="285"/>
                  <a:pt x="128533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206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2B0820-61B3-BE4B-B9FF-627B374481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44350" y="-131445"/>
            <a:ext cx="12480700" cy="71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16D55C3-ADB2-9F49-914A-A612DD4147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60" y="0"/>
            <a:ext cx="1218214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EA7EB74-8B31-C645-8DA7-0657AB9E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002D2D-9037-7743-A377-81A761F45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44A22E-8C18-1D4D-9A51-1312E5397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97D657C2-815E-EE4B-B66D-1804778218FB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A13BE-C0E7-324D-A6A5-EB9D54AB7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605C1-C617-0E43-82C4-4B55F4BC5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5A993085-4A44-7840-9047-743A01270FF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32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602A7A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E68C7DC-BA3F-154D-B0FB-C791F197BF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6290" y="1234440"/>
            <a:ext cx="12208290" cy="562356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764845-F5BD-914D-9532-984F0CBBB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7AB108EA-DC95-8641-9369-718D27C449D4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763A47-5857-6A4B-B829-3A63DBEE8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907181-3011-394D-9941-FE7C460AD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A204259D-1CDE-FB48-89E4-3AB9ABE769E8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952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DB8D77F-84F7-B547-BC84-917D81C61A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C83B5C2-EA46-F847-9374-18E70D4FAFC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98086D-15DF-AD40-A3E6-ECE2694E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389A9-37A5-9C43-A8D7-1E4FCFB0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EBC464-6789-4D47-9996-A4032CA88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49575BEA-677B-0F49-A7F3-0A33E9000763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87C8BE-3611-1441-9541-273A6B72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7E4FD-DD57-BC46-BA5A-F11144503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6A9B7DC5-785C-0148-A478-0AA39B7C1C5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674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2" r:id="rId4"/>
    <p:sldLayoutId id="2147483693" r:id="rId5"/>
    <p:sldLayoutId id="2147483694" r:id="rId6"/>
    <p:sldLayoutId id="2147483697" r:id="rId7"/>
    <p:sldLayoutId id="2147483695" r:id="rId8"/>
    <p:sldLayoutId id="2147483696" r:id="rId9"/>
    <p:sldLayoutId id="2147483703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602A7A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C8A8576-A797-7E40-9142-477E334CFF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CAE47F6-A3E6-2E48-874E-0A90F458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FBEC4E-D9D3-FF44-B00D-8A5594B0A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1825625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2E8972-98F8-844C-9CFA-3D22891B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A77E512F-7A04-AC4E-9527-88FA1E6598F7}" type="datetimeFigureOut">
              <a:rPr lang="nl-BE" smtClean="0"/>
              <a:pPr/>
              <a:t>30/11/2023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235988-C1C8-564D-8B67-F1307C4B7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06FC15-7D94-624A-8D12-75E322EC9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79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EC83F93F-1D77-8A49-8A86-859F03BA0405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91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602A7A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stammingscentrum.be/" TargetMode="External"/><Relationship Id="rId2" Type="http://schemas.openxmlformats.org/officeDocument/2006/relationships/hyperlink" Target="mailto:info@afstammingscentrum.b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272FEC-05BA-644C-ADA4-855D7BCC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3186"/>
            <a:ext cx="11196452" cy="1325563"/>
          </a:xfrm>
        </p:spPr>
        <p:txBody>
          <a:bodyPr/>
          <a:lstStyle/>
          <a:p>
            <a:r>
              <a:rPr lang="nl-BE" sz="4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B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  <a:r>
              <a:rPr lang="nl-BE" sz="4000" b="1" dirty="0">
                <a:latin typeface="Arial" panose="020B0604020202020204" pitchFamily="34" charset="0"/>
                <a:cs typeface="Arial" panose="020B0604020202020204" pitchFamily="34" charset="0"/>
              </a:rPr>
              <a:t> right to know</a:t>
            </a:r>
            <a:b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BE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nl-B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br>
              <a:rPr lang="nl-B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Sierre, Nov. 30th 2023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9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C7074248-20C8-EF00-5F92-AE06313446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370329"/>
              </p:ext>
            </p:extLst>
          </p:nvPr>
        </p:nvGraphicFramePr>
        <p:xfrm>
          <a:off x="1" y="-1"/>
          <a:ext cx="1033925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223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apierprodcut, Afdrukken, papier&#10;&#10;Automatisch gegenereerde beschrijving">
            <a:extLst>
              <a:ext uri="{FF2B5EF4-FFF2-40B4-BE49-F238E27FC236}">
                <a16:creationId xmlns:a16="http://schemas.microsoft.com/office/drawing/2014/main" id="{937879C8-374E-29B4-C1B2-BDE070DA8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8" b="21346"/>
          <a:stretch/>
        </p:blipFill>
        <p:spPr>
          <a:xfrm>
            <a:off x="13276" y="0"/>
            <a:ext cx="12191980" cy="68567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8D4B7E3-ADC5-0F7E-8054-2BEAAF3BFD75}"/>
              </a:ext>
            </a:extLst>
          </p:cNvPr>
          <p:cNvSpPr txBox="1"/>
          <p:nvPr/>
        </p:nvSpPr>
        <p:spPr>
          <a:xfrm>
            <a:off x="9757954" y="809898"/>
            <a:ext cx="20573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b="1">
                <a:solidFill>
                  <a:srgbClr val="DD488C"/>
                </a:solidFill>
                <a:latin typeface="Arial Nova" panose="020B0504020202020204" pitchFamily="34" charset="0"/>
              </a:rPr>
              <a:t>INFORM</a:t>
            </a:r>
            <a:endParaRPr lang="nl-BE" sz="3200"/>
          </a:p>
        </p:txBody>
      </p:sp>
    </p:spTree>
    <p:extLst>
      <p:ext uri="{BB962C8B-B14F-4D97-AF65-F5344CB8AC3E}">
        <p14:creationId xmlns:p14="http://schemas.microsoft.com/office/powerpoint/2010/main" val="206017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363A5-EFA5-96A0-9CBB-AF4E9420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/>
              <a:t>INFORM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46AFB5-55A6-5D67-30B4-ABEEE011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/>
              <a:t>No </a:t>
            </a:r>
            <a:r>
              <a:rPr lang="nl-BE" sz="2400" b="1" dirty="0" err="1"/>
              <a:t>campaigns</a:t>
            </a:r>
            <a:r>
              <a:rPr lang="nl-BE" sz="2400" b="1" dirty="0"/>
              <a:t> (</a:t>
            </a:r>
            <a:r>
              <a:rPr lang="nl-BE" sz="2400" b="1" dirty="0" err="1"/>
              <a:t>yet</a:t>
            </a:r>
            <a:r>
              <a:rPr lang="nl-BE" sz="2400" b="1" dirty="0"/>
              <a:t>) </a:t>
            </a:r>
          </a:p>
          <a:p>
            <a:r>
              <a:rPr lang="nl-BE" sz="2400" b="1" dirty="0"/>
              <a:t>Present in traditional media</a:t>
            </a:r>
          </a:p>
          <a:p>
            <a:r>
              <a:rPr lang="nl-BE" sz="2400" b="1" dirty="0"/>
              <a:t>Active on </a:t>
            </a:r>
            <a:r>
              <a:rPr lang="nl-BE" sz="2400" b="1" dirty="0" err="1"/>
              <a:t>social</a:t>
            </a:r>
            <a:r>
              <a:rPr lang="nl-BE" sz="2400" b="1" dirty="0"/>
              <a:t> media</a:t>
            </a:r>
          </a:p>
          <a:p>
            <a:r>
              <a:rPr lang="nl-BE" sz="2400" b="1" dirty="0"/>
              <a:t>General and </a:t>
            </a:r>
            <a:r>
              <a:rPr lang="nl-BE" sz="2400" b="1" dirty="0" err="1"/>
              <a:t>specific</a:t>
            </a:r>
            <a:r>
              <a:rPr lang="nl-BE" sz="2400" b="1" dirty="0"/>
              <a:t> brochures, different </a:t>
            </a:r>
            <a:r>
              <a:rPr lang="nl-BE" sz="2400" b="1" dirty="0" err="1"/>
              <a:t>languages</a:t>
            </a:r>
            <a:r>
              <a:rPr lang="nl-BE" sz="2400" b="1" dirty="0"/>
              <a:t>, online and in print (e.g. </a:t>
            </a:r>
            <a:r>
              <a:rPr lang="nl-BE" sz="2400" b="1" dirty="0" err="1"/>
              <a:t>for</a:t>
            </a:r>
            <a:r>
              <a:rPr lang="nl-BE" sz="2400" b="1" dirty="0"/>
              <a:t> donors, </a:t>
            </a:r>
            <a:r>
              <a:rPr lang="nl-BE" sz="2400" b="1" dirty="0" err="1"/>
              <a:t>for</a:t>
            </a:r>
            <a:r>
              <a:rPr lang="nl-BE" sz="2400" b="1" dirty="0"/>
              <a:t> </a:t>
            </a:r>
            <a:r>
              <a:rPr lang="nl-BE" sz="2400" b="1" dirty="0" err="1"/>
              <a:t>central</a:t>
            </a:r>
            <a:r>
              <a:rPr lang="nl-BE" sz="2400" b="1" dirty="0"/>
              <a:t> adoption </a:t>
            </a:r>
            <a:r>
              <a:rPr lang="nl-BE" sz="2400" b="1" dirty="0" err="1"/>
              <a:t>authorities</a:t>
            </a:r>
            <a:r>
              <a:rPr lang="nl-BE" sz="2400" b="1" dirty="0"/>
              <a:t>…)</a:t>
            </a:r>
          </a:p>
          <a:p>
            <a:r>
              <a:rPr lang="nl-BE" sz="2400" b="1" dirty="0" err="1"/>
              <a:t>Presentations</a:t>
            </a:r>
            <a:r>
              <a:rPr lang="nl-BE" sz="2400" b="1" dirty="0"/>
              <a:t>, colloquia</a:t>
            </a:r>
          </a:p>
          <a:p>
            <a:r>
              <a:rPr lang="nl-BE" sz="2400" b="1" dirty="0"/>
              <a:t>Website (</a:t>
            </a:r>
            <a:r>
              <a:rPr lang="nl-BE" sz="2400" b="1" dirty="0" err="1"/>
              <a:t>multilingual</a:t>
            </a:r>
            <a:r>
              <a:rPr lang="nl-BE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5853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computer, schermopname, Website&#10;&#10;Automatisch gegenereerde beschrijving">
            <a:extLst>
              <a:ext uri="{FF2B5EF4-FFF2-40B4-BE49-F238E27FC236}">
                <a16:creationId xmlns:a16="http://schemas.microsoft.com/office/drawing/2014/main" id="{40E7C4F3-636B-53C5-1788-7705C594B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" y="0"/>
            <a:ext cx="11963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66E73EC-DD7C-AD81-8839-E0AB76F8F4D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9" r="1" b="16184"/>
          <a:stretch/>
        </p:blipFill>
        <p:spPr bwMode="auto">
          <a:xfrm>
            <a:off x="0" y="1282"/>
            <a:ext cx="13319312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9583653-BB07-27E3-2975-2DB0AAFEED87}"/>
              </a:ext>
            </a:extLst>
          </p:cNvPr>
          <p:cNvSpPr txBox="1"/>
          <p:nvPr/>
        </p:nvSpPr>
        <p:spPr>
          <a:xfrm>
            <a:off x="10131228" y="493615"/>
            <a:ext cx="330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rgbClr val="DD488C"/>
                </a:solidFill>
                <a:latin typeface="Arial Nova" panose="020B0504020202020204" pitchFamily="34" charset="0"/>
              </a:rPr>
              <a:t>EXPERTISE</a:t>
            </a:r>
          </a:p>
        </p:txBody>
      </p:sp>
    </p:spTree>
    <p:extLst>
      <p:ext uri="{BB962C8B-B14F-4D97-AF65-F5344CB8AC3E}">
        <p14:creationId xmlns:p14="http://schemas.microsoft.com/office/powerpoint/2010/main" val="159785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21A6B-5DE2-3A72-ABCA-91936D29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/>
              <a:t>EXPERTISE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D7CE2E-DC2B-2DBC-EEF5-BA99D8C0E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502" y="1825625"/>
            <a:ext cx="10106297" cy="4351338"/>
          </a:xfrm>
        </p:spPr>
        <p:txBody>
          <a:bodyPr>
            <a:normAutofit/>
          </a:bodyPr>
          <a:lstStyle/>
          <a:p>
            <a:r>
              <a:rPr lang="nl-BE" sz="2400" b="1" dirty="0" err="1"/>
              <a:t>Continuous</a:t>
            </a:r>
            <a:r>
              <a:rPr lang="nl-BE" sz="2400" b="1" dirty="0"/>
              <a:t> update and </a:t>
            </a:r>
            <a:r>
              <a:rPr lang="nl-BE" sz="2400" b="1" dirty="0" err="1"/>
              <a:t>collection</a:t>
            </a:r>
            <a:r>
              <a:rPr lang="nl-BE" sz="2400" b="1" dirty="0"/>
              <a:t> of relevant research, </a:t>
            </a:r>
            <a:r>
              <a:rPr lang="nl-BE" sz="2400" b="1" dirty="0" err="1"/>
              <a:t>publications</a:t>
            </a:r>
            <a:r>
              <a:rPr lang="nl-BE" sz="2400" b="1" dirty="0"/>
              <a:t>, </a:t>
            </a:r>
            <a:r>
              <a:rPr lang="nl-BE" sz="2400" b="1" dirty="0" err="1"/>
              <a:t>narratives</a:t>
            </a:r>
            <a:endParaRPr lang="nl-BE" sz="2400" b="1" dirty="0"/>
          </a:p>
          <a:p>
            <a:r>
              <a:rPr lang="nl-BE" sz="2400" b="1" dirty="0"/>
              <a:t>Sources: </a:t>
            </a:r>
            <a:r>
              <a:rPr lang="nl-BE" sz="2400" b="1" dirty="0" err="1"/>
              <a:t>our</a:t>
            </a:r>
            <a:r>
              <a:rPr lang="nl-BE" sz="2400" b="1" dirty="0"/>
              <a:t> </a:t>
            </a:r>
            <a:r>
              <a:rPr lang="nl-BE" sz="2400" b="1" dirty="0" err="1"/>
              <a:t>own</a:t>
            </a:r>
            <a:r>
              <a:rPr lang="nl-BE" sz="2400" b="1" dirty="0"/>
              <a:t> casework and </a:t>
            </a:r>
            <a:r>
              <a:rPr lang="nl-BE" sz="2400" b="1" dirty="0" err="1"/>
              <a:t>experience</a:t>
            </a:r>
            <a:r>
              <a:rPr lang="nl-BE" sz="2400" b="1" dirty="0"/>
              <a:t>, </a:t>
            </a:r>
            <a:r>
              <a:rPr lang="nl-BE" sz="2400" b="1" dirty="0" err="1"/>
              <a:t>academic</a:t>
            </a:r>
            <a:r>
              <a:rPr lang="nl-BE" sz="2400" b="1" dirty="0"/>
              <a:t> research, </a:t>
            </a:r>
            <a:r>
              <a:rPr lang="nl-BE" sz="2400" b="1" dirty="0" err="1"/>
              <a:t>narratives</a:t>
            </a:r>
            <a:r>
              <a:rPr lang="nl-BE" sz="2400" b="1" dirty="0"/>
              <a:t> and expertise of target </a:t>
            </a:r>
            <a:r>
              <a:rPr lang="nl-BE" sz="2400" b="1" dirty="0" err="1"/>
              <a:t>groups</a:t>
            </a:r>
            <a:r>
              <a:rPr lang="nl-BE" sz="2400" b="1" dirty="0"/>
              <a:t>, court cases (</a:t>
            </a:r>
            <a:r>
              <a:rPr lang="nl-BE" sz="2400" b="1" dirty="0" err="1"/>
              <a:t>ECtHR</a:t>
            </a:r>
            <a:r>
              <a:rPr lang="nl-BE" sz="2400" b="1" dirty="0"/>
              <a:t>…)</a:t>
            </a:r>
          </a:p>
          <a:p>
            <a:r>
              <a:rPr lang="nl-BE" sz="2400" b="1" dirty="0"/>
              <a:t>Meetings </a:t>
            </a:r>
            <a:r>
              <a:rPr lang="nl-BE" sz="2400" b="1" dirty="0" err="1"/>
              <a:t>with</a:t>
            </a:r>
            <a:r>
              <a:rPr lang="nl-BE" sz="2400" b="1" dirty="0"/>
              <a:t> experts </a:t>
            </a:r>
            <a:r>
              <a:rPr lang="nl-BE" sz="2400" b="1" dirty="0" err="1"/>
              <a:t>from</a:t>
            </a:r>
            <a:r>
              <a:rPr lang="nl-BE" sz="2400" b="1" dirty="0"/>
              <a:t> different disciplines, </a:t>
            </a:r>
            <a:r>
              <a:rPr lang="nl-BE" sz="2400" b="1" dirty="0" err="1"/>
              <a:t>committed</a:t>
            </a:r>
            <a:r>
              <a:rPr lang="nl-BE" sz="2400" b="1" dirty="0"/>
              <a:t> to </a:t>
            </a:r>
            <a:r>
              <a:rPr lang="nl-BE" sz="2400" b="1" dirty="0" err="1"/>
              <a:t>our</a:t>
            </a:r>
            <a:r>
              <a:rPr lang="nl-BE" sz="2400" b="1" dirty="0"/>
              <a:t> work</a:t>
            </a:r>
          </a:p>
          <a:p>
            <a:r>
              <a:rPr lang="nl-BE" sz="2400" b="1" dirty="0" err="1"/>
              <a:t>Trainings</a:t>
            </a:r>
            <a:r>
              <a:rPr lang="nl-BE" sz="2400" b="1" dirty="0"/>
              <a:t>, webinars</a:t>
            </a:r>
          </a:p>
          <a:p>
            <a:r>
              <a:rPr lang="nl-BE" sz="2400" b="1" dirty="0" err="1"/>
              <a:t>Developing</a:t>
            </a:r>
            <a:r>
              <a:rPr lang="nl-BE" sz="2400" b="1" dirty="0"/>
              <a:t> </a:t>
            </a:r>
            <a:r>
              <a:rPr lang="nl-BE" sz="2400" b="1" dirty="0" err="1"/>
              <a:t>networks</a:t>
            </a:r>
            <a:r>
              <a:rPr lang="nl-BE" sz="2400" b="1" dirty="0"/>
              <a:t> and partnerships</a:t>
            </a:r>
          </a:p>
          <a:p>
            <a:r>
              <a:rPr lang="nl-BE" sz="2400" b="1" dirty="0"/>
              <a:t>Policy </a:t>
            </a:r>
            <a:r>
              <a:rPr lang="nl-BE" sz="2400" b="1" dirty="0" err="1"/>
              <a:t>recommendations</a:t>
            </a:r>
            <a:r>
              <a:rPr lang="nl-BE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72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C519D-4EB1-934D-9857-74B1EEF31601}"/>
              </a:ext>
            </a:extLst>
          </p:cNvPr>
          <p:cNvSpPr txBox="1">
            <a:spLocks/>
          </p:cNvSpPr>
          <p:nvPr/>
        </p:nvSpPr>
        <p:spPr>
          <a:xfrm>
            <a:off x="289069" y="477521"/>
            <a:ext cx="3932237" cy="5615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nl-BE" sz="3500" b="1" dirty="0">
                <a:solidFill>
                  <a:srgbClr val="602A7A"/>
                </a:solidFill>
              </a:rPr>
              <a:t>CONTACT</a:t>
            </a:r>
            <a:r>
              <a:rPr lang="nl-BE" b="1" dirty="0"/>
              <a:t> </a:t>
            </a:r>
          </a:p>
        </p:txBody>
      </p:sp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4A250BBB-23D6-4445-9504-41DE1E7DA4B6}"/>
              </a:ext>
            </a:extLst>
          </p:cNvPr>
          <p:cNvSpPr txBox="1">
            <a:spLocks/>
          </p:cNvSpPr>
          <p:nvPr/>
        </p:nvSpPr>
        <p:spPr>
          <a:xfrm>
            <a:off x="304777" y="3738506"/>
            <a:ext cx="3646193" cy="6141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900" dirty="0">
                <a:solidFill>
                  <a:srgbClr val="602A7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info@afstammingscentrum.be</a:t>
            </a:r>
            <a:r>
              <a:rPr lang="nl-BE" sz="1900" dirty="0">
                <a:solidFill>
                  <a:srgbClr val="602A7A"/>
                </a:solidFill>
              </a:rPr>
              <a:t> </a:t>
            </a:r>
          </a:p>
        </p:txBody>
      </p:sp>
      <p:sp>
        <p:nvSpPr>
          <p:cNvPr id="4" name="Tijdelijke aanduiding voor tekst 11">
            <a:extLst>
              <a:ext uri="{FF2B5EF4-FFF2-40B4-BE49-F238E27FC236}">
                <a16:creationId xmlns:a16="http://schemas.microsoft.com/office/drawing/2014/main" id="{507DD43E-E556-A04F-9EB5-3D54264CD063}"/>
              </a:ext>
            </a:extLst>
          </p:cNvPr>
          <p:cNvSpPr txBox="1">
            <a:spLocks/>
          </p:cNvSpPr>
          <p:nvPr/>
        </p:nvSpPr>
        <p:spPr>
          <a:xfrm>
            <a:off x="391795" y="2405229"/>
            <a:ext cx="3559175" cy="5111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900" dirty="0">
                <a:solidFill>
                  <a:srgbClr val="602A7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www.afstammingscentrum.be</a:t>
            </a:r>
            <a:r>
              <a:rPr lang="nl-BE" sz="1900" dirty="0">
                <a:solidFill>
                  <a:srgbClr val="602A7A"/>
                </a:solidFill>
              </a:rPr>
              <a:t> </a:t>
            </a:r>
          </a:p>
        </p:txBody>
      </p:sp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04B620CC-F7CD-734C-B5AC-6619D691BDF1}"/>
              </a:ext>
            </a:extLst>
          </p:cNvPr>
          <p:cNvSpPr txBox="1">
            <a:spLocks/>
          </p:cNvSpPr>
          <p:nvPr/>
        </p:nvSpPr>
        <p:spPr>
          <a:xfrm>
            <a:off x="8278201" y="1039093"/>
            <a:ext cx="2397420" cy="1264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800" dirty="0">
                <a:solidFill>
                  <a:srgbClr val="602A7A"/>
                </a:solidFill>
              </a:rPr>
              <a:t>Rooigemlaan 532</a:t>
            </a:r>
            <a:br>
              <a:rPr lang="nl-BE" sz="1800" dirty="0">
                <a:solidFill>
                  <a:srgbClr val="602A7A"/>
                </a:solidFill>
              </a:rPr>
            </a:br>
            <a:r>
              <a:rPr lang="nl-BE" sz="1800" dirty="0">
                <a:solidFill>
                  <a:srgbClr val="602A7A"/>
                </a:solidFill>
              </a:rPr>
              <a:t>9000 Gent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BE" sz="1800" dirty="0">
                <a:solidFill>
                  <a:srgbClr val="602A7A"/>
                </a:solidFill>
              </a:rPr>
              <a:t>09/277.04.43</a:t>
            </a:r>
          </a:p>
        </p:txBody>
      </p:sp>
      <p:sp>
        <p:nvSpPr>
          <p:cNvPr id="7" name="Tijdelijke aanduiding voor tekst 15">
            <a:extLst>
              <a:ext uri="{FF2B5EF4-FFF2-40B4-BE49-F238E27FC236}">
                <a16:creationId xmlns:a16="http://schemas.microsoft.com/office/drawing/2014/main" id="{B2B98FDA-A240-ED41-A43E-ED585B8721E7}"/>
              </a:ext>
            </a:extLst>
          </p:cNvPr>
          <p:cNvSpPr txBox="1">
            <a:spLocks/>
          </p:cNvSpPr>
          <p:nvPr/>
        </p:nvSpPr>
        <p:spPr>
          <a:xfrm>
            <a:off x="8278201" y="3622188"/>
            <a:ext cx="3071813" cy="10122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l-BE" sz="2000" dirty="0">
                <a:solidFill>
                  <a:srgbClr val="602A7A"/>
                </a:solidFill>
              </a:rPr>
              <a:t>Facebook, Instagram, LinkedIn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BE" sz="2000" dirty="0">
                <a:solidFill>
                  <a:srgbClr val="602A7A"/>
                </a:solidFill>
              </a:rPr>
              <a:t>@afstammingscentrum</a:t>
            </a:r>
          </a:p>
          <a:p>
            <a:pPr marL="0" indent="0">
              <a:lnSpc>
                <a:spcPct val="100000"/>
              </a:lnSpc>
              <a:buNone/>
            </a:pPr>
            <a:endParaRPr lang="nl-BE" sz="2000" dirty="0">
              <a:solidFill>
                <a:srgbClr val="602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E2F3D-47F8-7B76-1DD8-DFAAA62F1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THE “AFSTAMMINGSCENTRUM”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ECBA97-3A22-120E-504E-2A84068F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err="1"/>
              <a:t>Flemish</a:t>
            </a:r>
            <a:r>
              <a:rPr lang="nl-BE" b="1" dirty="0"/>
              <a:t> </a:t>
            </a:r>
            <a:r>
              <a:rPr lang="nl-BE" b="1" dirty="0" err="1"/>
              <a:t>law</a:t>
            </a:r>
            <a:r>
              <a:rPr lang="nl-BE" b="1" dirty="0"/>
              <a:t> of April 26th 2019</a:t>
            </a:r>
          </a:p>
          <a:p>
            <a:r>
              <a:rPr lang="nl-BE" b="1" dirty="0"/>
              <a:t>Input of target </a:t>
            </a:r>
            <a:r>
              <a:rPr lang="nl-BE" b="1" dirty="0" err="1"/>
              <a:t>groups</a:t>
            </a:r>
            <a:r>
              <a:rPr lang="nl-BE" b="1" dirty="0"/>
              <a:t> </a:t>
            </a:r>
            <a:r>
              <a:rPr lang="nl-BE" b="1" dirty="0" err="1"/>
              <a:t>since</a:t>
            </a:r>
            <a:r>
              <a:rPr lang="nl-BE" b="1" dirty="0"/>
              <a:t> the start, </a:t>
            </a:r>
            <a:r>
              <a:rPr lang="nl-BE" b="1" dirty="0" err="1"/>
              <a:t>now</a:t>
            </a:r>
            <a:r>
              <a:rPr lang="nl-BE" b="1" dirty="0"/>
              <a:t> steering </a:t>
            </a:r>
            <a:r>
              <a:rPr lang="nl-BE" b="1" dirty="0" err="1"/>
              <a:t>committee</a:t>
            </a:r>
            <a:endParaRPr lang="nl-BE" b="1" dirty="0"/>
          </a:p>
          <a:p>
            <a:r>
              <a:rPr lang="nl-BE" b="1" dirty="0"/>
              <a:t>Open </a:t>
            </a:r>
            <a:r>
              <a:rPr lang="nl-BE" b="1" dirty="0" err="1"/>
              <a:t>for</a:t>
            </a:r>
            <a:r>
              <a:rPr lang="nl-BE" b="1" dirty="0"/>
              <a:t> public on April 1st 2021 (covid time)</a:t>
            </a:r>
          </a:p>
          <a:p>
            <a:r>
              <a:rPr lang="nl-BE" b="1" dirty="0"/>
              <a:t>Legal </a:t>
            </a:r>
            <a:r>
              <a:rPr lang="nl-BE" b="1" dirty="0" err="1"/>
              <a:t>mandate</a:t>
            </a:r>
            <a:r>
              <a:rPr lang="nl-BE" b="1" dirty="0"/>
              <a:t>: </a:t>
            </a:r>
            <a:r>
              <a:rPr lang="nl-BE" b="1" dirty="0">
                <a:solidFill>
                  <a:srgbClr val="DD488C"/>
                </a:solidFill>
              </a:rPr>
              <a:t>INFORM – SEARCH AND SUPPORT – EXPERTISE</a:t>
            </a:r>
          </a:p>
          <a:p>
            <a:r>
              <a:rPr lang="nl-BE" b="1" dirty="0"/>
              <a:t>Mission statement: the Afstammingscentrum </a:t>
            </a:r>
            <a:r>
              <a:rPr lang="nl-BE" b="1" dirty="0" err="1"/>
              <a:t>upholds</a:t>
            </a:r>
            <a:r>
              <a:rPr lang="nl-BE" b="1" dirty="0"/>
              <a:t> the </a:t>
            </a:r>
            <a:r>
              <a:rPr lang="nl-BE" b="1" dirty="0" err="1"/>
              <a:t>fundamental</a:t>
            </a:r>
            <a:r>
              <a:rPr lang="nl-BE" b="1" dirty="0"/>
              <a:t> </a:t>
            </a:r>
            <a:r>
              <a:rPr lang="nl-BE" b="1" dirty="0">
                <a:solidFill>
                  <a:srgbClr val="DD488C"/>
                </a:solidFill>
              </a:rPr>
              <a:t>right</a:t>
            </a:r>
            <a:r>
              <a:rPr lang="nl-BE" b="1" dirty="0"/>
              <a:t> to </a:t>
            </a:r>
            <a:r>
              <a:rPr lang="nl-BE" b="1" dirty="0" err="1"/>
              <a:t>know</a:t>
            </a:r>
            <a:r>
              <a:rPr lang="nl-BE" b="1" dirty="0"/>
              <a:t> </a:t>
            </a:r>
            <a:r>
              <a:rPr lang="nl-BE" b="1" dirty="0" err="1"/>
              <a:t>one’s</a:t>
            </a:r>
            <a:r>
              <a:rPr lang="nl-BE" b="1" dirty="0"/>
              <a:t> </a:t>
            </a:r>
            <a:r>
              <a:rPr lang="nl-BE" b="1" dirty="0" err="1"/>
              <a:t>origin</a:t>
            </a:r>
            <a:r>
              <a:rPr lang="nl-BE" b="1" dirty="0"/>
              <a:t>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guarantees</a:t>
            </a:r>
            <a:r>
              <a:rPr lang="nl-BE" b="1" dirty="0"/>
              <a:t> professional </a:t>
            </a:r>
            <a:r>
              <a:rPr lang="nl-BE" b="1" dirty="0" err="1"/>
              <a:t>and</a:t>
            </a:r>
            <a:r>
              <a:rPr lang="nl-BE" b="1" dirty="0"/>
              <a:t> </a:t>
            </a:r>
            <a:r>
              <a:rPr lang="nl-BE" b="1" dirty="0" err="1"/>
              <a:t>tailored</a:t>
            </a:r>
            <a:r>
              <a:rPr lang="nl-BE" b="1" dirty="0"/>
              <a:t> support to </a:t>
            </a:r>
            <a:r>
              <a:rPr lang="nl-BE" b="1" dirty="0" err="1"/>
              <a:t>anyone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questions</a:t>
            </a:r>
            <a:r>
              <a:rPr lang="nl-BE" b="1" dirty="0"/>
              <a:t> in </a:t>
            </a:r>
            <a:r>
              <a:rPr lang="nl-BE" b="1" dirty="0" err="1"/>
              <a:t>this</a:t>
            </a:r>
            <a:r>
              <a:rPr lang="nl-BE" b="1" dirty="0"/>
              <a:t> matter</a:t>
            </a:r>
          </a:p>
        </p:txBody>
      </p:sp>
    </p:spTree>
    <p:extLst>
      <p:ext uri="{BB962C8B-B14F-4D97-AF65-F5344CB8AC3E}">
        <p14:creationId xmlns:p14="http://schemas.microsoft.com/office/powerpoint/2010/main" val="243378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Menselijk gezicht, tekst, glimlach, schermopname&#10;&#10;Automatisch gegenereerde beschrijving">
            <a:extLst>
              <a:ext uri="{FF2B5EF4-FFF2-40B4-BE49-F238E27FC236}">
                <a16:creationId xmlns:a16="http://schemas.microsoft.com/office/drawing/2014/main" id="{F95ADD11-0180-B493-6004-FD4F99F3A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" y="0"/>
            <a:ext cx="11970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1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FDAC-6837-BC59-97A7-4B074176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TARGET GROUPS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3F7EA1-9B7B-9E4F-91E0-717B26999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/>
              <a:t>PRIMARY</a:t>
            </a:r>
          </a:p>
          <a:p>
            <a:r>
              <a:rPr lang="nl-BE" dirty="0"/>
              <a:t>Adoptees</a:t>
            </a:r>
          </a:p>
          <a:p>
            <a:r>
              <a:rPr lang="nl-BE" dirty="0" err="1"/>
              <a:t>Donorchildren</a:t>
            </a:r>
            <a:endParaRPr lang="nl-BE" dirty="0"/>
          </a:p>
          <a:p>
            <a:r>
              <a:rPr lang="nl-BE" dirty="0"/>
              <a:t>Metis </a:t>
            </a:r>
            <a:r>
              <a:rPr lang="nl-BE" dirty="0" err="1"/>
              <a:t>colonisation</a:t>
            </a:r>
            <a:endParaRPr lang="nl-BE" dirty="0"/>
          </a:p>
          <a:p>
            <a:r>
              <a:rPr lang="nl-BE" dirty="0"/>
              <a:t>Family </a:t>
            </a:r>
            <a:r>
              <a:rPr lang="nl-BE" dirty="0" err="1"/>
              <a:t>questions</a:t>
            </a:r>
            <a:r>
              <a:rPr lang="nl-BE" dirty="0"/>
              <a:t> and </a:t>
            </a:r>
            <a:r>
              <a:rPr lang="nl-BE" dirty="0" err="1"/>
              <a:t>secrets</a:t>
            </a:r>
            <a:endParaRPr lang="nl-BE" dirty="0"/>
          </a:p>
          <a:p>
            <a:r>
              <a:rPr lang="nl-BE" dirty="0"/>
              <a:t>‘First’/’</a:t>
            </a:r>
            <a:r>
              <a:rPr lang="nl-BE" dirty="0" err="1"/>
              <a:t>birth</a:t>
            </a:r>
            <a:r>
              <a:rPr lang="nl-BE" dirty="0"/>
              <a:t>’ </a:t>
            </a:r>
            <a:r>
              <a:rPr lang="nl-BE" dirty="0" err="1"/>
              <a:t>parents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CAE683-AAC2-D737-3D92-058980CF6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b="1" dirty="0"/>
              <a:t>SECONDARY</a:t>
            </a:r>
          </a:p>
          <a:p>
            <a:r>
              <a:rPr lang="nl-BE" dirty="0" err="1"/>
              <a:t>Adoptive</a:t>
            </a:r>
            <a:r>
              <a:rPr lang="nl-BE" dirty="0"/>
              <a:t> </a:t>
            </a:r>
            <a:r>
              <a:rPr lang="nl-BE" dirty="0" err="1"/>
              <a:t>parents</a:t>
            </a:r>
            <a:endParaRPr lang="nl-BE" dirty="0"/>
          </a:p>
          <a:p>
            <a:r>
              <a:rPr lang="nl-BE" dirty="0"/>
              <a:t>Donors</a:t>
            </a:r>
          </a:p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relatives</a:t>
            </a:r>
            <a:r>
              <a:rPr lang="nl-B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4289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35BEB3-1051-3DE1-13A0-4E7E9D83D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THE </a:t>
            </a:r>
            <a:r>
              <a:rPr lang="nl-BE" b="1" i="1" dirty="0"/>
              <a:t>RIGHT(S)</a:t>
            </a:r>
            <a:r>
              <a:rPr lang="nl-BE" b="1" dirty="0"/>
              <a:t> APPROACH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7F0019-E869-F5EB-DFB3-E6378219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/>
              <a:t>CRC (art 3, 7 and 8) and ECHR (art.8)</a:t>
            </a:r>
          </a:p>
          <a:p>
            <a:r>
              <a:rPr lang="nl-BE" b="1" dirty="0"/>
              <a:t>National </a:t>
            </a:r>
            <a:r>
              <a:rPr lang="nl-BE" b="1" dirty="0" err="1"/>
              <a:t>legislation</a:t>
            </a:r>
            <a:r>
              <a:rPr lang="nl-BE" b="1" dirty="0"/>
              <a:t> e.g. on access to files </a:t>
            </a:r>
            <a:r>
              <a:rPr lang="nl-BE" b="1" dirty="0" err="1"/>
              <a:t>for</a:t>
            </a:r>
            <a:r>
              <a:rPr lang="nl-BE" b="1" dirty="0"/>
              <a:t> </a:t>
            </a:r>
            <a:r>
              <a:rPr lang="nl-BE" b="1" dirty="0" err="1"/>
              <a:t>adoptees</a:t>
            </a:r>
            <a:endParaRPr lang="nl-BE" b="1" dirty="0"/>
          </a:p>
          <a:p>
            <a:r>
              <a:rPr lang="nl-BE" b="1" dirty="0"/>
              <a:t>Case </a:t>
            </a:r>
            <a:r>
              <a:rPr lang="nl-BE" b="1" dirty="0" err="1"/>
              <a:t>law</a:t>
            </a:r>
            <a:r>
              <a:rPr lang="nl-BE" b="1" dirty="0"/>
              <a:t> (</a:t>
            </a:r>
            <a:r>
              <a:rPr lang="nl-BE" b="1" dirty="0" err="1"/>
              <a:t>national</a:t>
            </a:r>
            <a:r>
              <a:rPr lang="nl-BE" b="1" dirty="0"/>
              <a:t> and </a:t>
            </a:r>
            <a:r>
              <a:rPr lang="nl-BE" b="1" dirty="0" err="1"/>
              <a:t>ECtHR</a:t>
            </a:r>
            <a:r>
              <a:rPr lang="nl-BE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160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4EA9990-CEC7-CF10-F30E-126649173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AAC0524-CFB7-01B5-1CAC-4FB20915BCAF}"/>
              </a:ext>
            </a:extLst>
          </p:cNvPr>
          <p:cNvSpPr txBox="1"/>
          <p:nvPr/>
        </p:nvSpPr>
        <p:spPr>
          <a:xfrm>
            <a:off x="7027817" y="731520"/>
            <a:ext cx="488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>
                <a:solidFill>
                  <a:srgbClr val="DD488C"/>
                </a:solidFill>
                <a:latin typeface="Arial Nova" panose="020B0504020202020204" pitchFamily="34" charset="0"/>
              </a:rPr>
              <a:t>SEARCH AND SUPPORT </a:t>
            </a:r>
            <a:endParaRPr lang="nl-BE" sz="3200"/>
          </a:p>
        </p:txBody>
      </p:sp>
    </p:spTree>
    <p:extLst>
      <p:ext uri="{BB962C8B-B14F-4D97-AF65-F5344CB8AC3E}">
        <p14:creationId xmlns:p14="http://schemas.microsoft.com/office/powerpoint/2010/main" val="473979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B29B7-1372-D014-B2DF-07E554F6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/>
              <a:t>SERVICES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CEA23-91B5-E7D0-986A-A2AC86D9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30"/>
            <a:ext cx="10515600" cy="4785133"/>
          </a:xfrm>
        </p:spPr>
        <p:txBody>
          <a:bodyPr>
            <a:normAutofit/>
          </a:bodyPr>
          <a:lstStyle/>
          <a:p>
            <a:pPr algn="just"/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Information and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tailored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advice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,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with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or without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actual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search</a:t>
            </a:r>
          </a:p>
          <a:p>
            <a:pPr algn="just"/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Practical support in </a:t>
            </a:r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searches</a:t>
            </a:r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interpretation</a:t>
            </a:r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of </a:t>
            </a:r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results</a:t>
            </a:r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…</a:t>
            </a:r>
            <a:endParaRPr lang="nl-BE" sz="2400" b="1" dirty="0">
              <a:solidFill>
                <a:srgbClr val="00000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/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Psychosocial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support (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also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when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there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are no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results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!)</a:t>
            </a:r>
            <a:endParaRPr lang="nl-BE" sz="2400" b="1" dirty="0">
              <a:solidFill>
                <a:srgbClr val="00000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/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DNA-search and database (CME)</a:t>
            </a:r>
            <a:endParaRPr lang="nl-BE" sz="2400" b="1" dirty="0">
              <a:solidFill>
                <a:srgbClr val="00000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/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Access to </a:t>
            </a:r>
            <a:r>
              <a:rPr lang="nl-BE" sz="2400" b="1" dirty="0">
                <a:solidFill>
                  <a:srgbClr val="000000"/>
                </a:solidFill>
                <a:ea typeface="Arial Nova Light" panose="020B0304020202020204" pitchFamily="34" charset="0"/>
                <a:cs typeface="Segoe UI" panose="020B0502040204020203" pitchFamily="34" charset="0"/>
              </a:rPr>
              <a:t>(a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doption) files and support in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this</a:t>
            </a:r>
            <a:r>
              <a:rPr lang="nl-BE" sz="2400" b="1" dirty="0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Arial Nova Light" panose="020B0304020202020204" pitchFamily="34" charset="0"/>
                <a:cs typeface="Segoe UI" panose="020B0502040204020203" pitchFamily="34" charset="0"/>
              </a:rPr>
              <a:t>process</a:t>
            </a:r>
            <a:endParaRPr lang="nl-BE" sz="2400" b="1" dirty="0">
              <a:solidFill>
                <a:srgbClr val="000000"/>
              </a:solidFill>
              <a:effectLst/>
              <a:latin typeface="Arial Nova Light" panose="020B0304020202020204" pitchFamily="34" charset="0"/>
              <a:ea typeface="Arial Nova Light" panose="020B0304020202020204" pitchFamily="34" charset="0"/>
              <a:cs typeface="Segoe UI" panose="020B0502040204020203" pitchFamily="34" charset="0"/>
            </a:endParaRPr>
          </a:p>
          <a:p>
            <a:pPr algn="just"/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Mediation</a:t>
            </a:r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roads</a:t>
            </a:r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to personal contact (?)</a:t>
            </a:r>
          </a:p>
          <a:p>
            <a:pPr algn="just"/>
            <a:r>
              <a:rPr lang="nl-BE" sz="2400" b="1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Balancin</a:t>
            </a:r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g</a:t>
            </a:r>
            <a:r>
              <a:rPr lang="nl-BE" sz="2400" b="1" dirty="0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nl-BE" sz="2400" b="1" dirty="0" err="1">
                <a:solidFill>
                  <a:srgbClr val="000000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rights</a:t>
            </a:r>
            <a:endParaRPr lang="nl-BE" sz="2400" b="1" dirty="0">
              <a:solidFill>
                <a:srgbClr val="000000"/>
              </a:solidFill>
              <a:effectLst/>
              <a:latin typeface="Arial Nova Light" panose="020B0304020202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nl-BE" sz="2400" b="1" dirty="0" err="1">
                <a:solidFill>
                  <a:srgbClr val="000000"/>
                </a:solidFill>
                <a:cs typeface="Segoe UI" panose="020B0502040204020203" pitchFamily="34" charset="0"/>
              </a:rPr>
              <a:t>Add</a:t>
            </a:r>
            <a:r>
              <a:rPr lang="nl-BE" sz="2400" b="1" dirty="0">
                <a:solidFill>
                  <a:srgbClr val="000000"/>
                </a:solidFill>
                <a:cs typeface="Segoe UI" panose="020B0502040204020203" pitchFamily="34" charset="0"/>
              </a:rPr>
              <a:t> and update search information and -systems, contact persons </a:t>
            </a:r>
          </a:p>
        </p:txBody>
      </p:sp>
    </p:spTree>
    <p:extLst>
      <p:ext uri="{BB962C8B-B14F-4D97-AF65-F5344CB8AC3E}">
        <p14:creationId xmlns:p14="http://schemas.microsoft.com/office/powerpoint/2010/main" val="66804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2D4872C-4067-13E2-CB28-0856D974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83" y="209635"/>
            <a:ext cx="1796036" cy="58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9E19661-E2EB-62C5-3E88-06B8CE514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7080" y="665480"/>
            <a:ext cx="6654800" cy="53746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 err="1"/>
              <a:t>Quality</a:t>
            </a:r>
            <a:r>
              <a:rPr lang="nl-BE" sz="2400" b="1" dirty="0"/>
              <a:t> </a:t>
            </a:r>
            <a:r>
              <a:rPr lang="nl-BE" sz="2400" b="1" dirty="0" err="1"/>
              <a:t>handbook</a:t>
            </a:r>
            <a:r>
              <a:rPr lang="nl-BE" sz="24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 err="1"/>
              <a:t>One</a:t>
            </a:r>
            <a:r>
              <a:rPr lang="nl-BE" sz="2400" b="1" dirty="0"/>
              <a:t> case </a:t>
            </a:r>
            <a:r>
              <a:rPr lang="nl-BE" sz="2400" b="1" dirty="0" err="1"/>
              <a:t>worker</a:t>
            </a:r>
            <a:r>
              <a:rPr lang="nl-BE" sz="2400" b="1" dirty="0"/>
              <a:t> per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 err="1"/>
              <a:t>Psycho</a:t>
            </a:r>
            <a:r>
              <a:rPr lang="nl-BE" sz="2400" b="1" dirty="0"/>
              <a:t> </a:t>
            </a:r>
            <a:r>
              <a:rPr lang="nl-BE" sz="2400" b="1" dirty="0" err="1"/>
              <a:t>social</a:t>
            </a:r>
            <a:r>
              <a:rPr lang="nl-BE" sz="2400" b="1" dirty="0"/>
              <a:t> support framework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/>
              <a:t>Step </a:t>
            </a:r>
            <a:r>
              <a:rPr lang="nl-BE" sz="2400" b="1" dirty="0" err="1"/>
              <a:t>by</a:t>
            </a:r>
            <a:r>
              <a:rPr lang="nl-BE" sz="2400" b="1" dirty="0"/>
              <a:t> step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/>
              <a:t>Every question is </a:t>
            </a:r>
            <a:r>
              <a:rPr lang="nl-BE" sz="2400" b="1" dirty="0" err="1"/>
              <a:t>unique</a:t>
            </a:r>
            <a:endParaRPr lang="nl-B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/>
              <a:t>The client sets the pace, </a:t>
            </a:r>
            <a:r>
              <a:rPr lang="nl-BE" sz="2400" b="1" dirty="0" err="1"/>
              <a:t>detailed</a:t>
            </a:r>
            <a:r>
              <a:rPr lang="nl-BE" sz="2400" b="1" dirty="0"/>
              <a:t> agreement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/>
              <a:t>Search info, country sheets, </a:t>
            </a:r>
            <a:r>
              <a:rPr lang="nl-BE" sz="2400" b="1" dirty="0" err="1"/>
              <a:t>local</a:t>
            </a:r>
            <a:r>
              <a:rPr lang="nl-BE" sz="2400" b="1" dirty="0"/>
              <a:t> </a:t>
            </a:r>
            <a:r>
              <a:rPr lang="nl-BE" sz="2400" b="1" dirty="0" err="1"/>
              <a:t>connections</a:t>
            </a:r>
            <a:r>
              <a:rPr lang="nl-BE" sz="2400" b="1" dirty="0"/>
              <a:t>….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 err="1"/>
              <a:t>Referrals</a:t>
            </a:r>
            <a:endParaRPr lang="nl-B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 err="1"/>
              <a:t>Waiting</a:t>
            </a:r>
            <a:r>
              <a:rPr lang="nl-BE" sz="2400" b="1" dirty="0"/>
              <a:t> list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b="1" dirty="0" err="1"/>
              <a:t>Result</a:t>
            </a:r>
            <a:r>
              <a:rPr lang="nl-BE" sz="2400" b="1" dirty="0"/>
              <a:t> = </a:t>
            </a:r>
            <a:r>
              <a:rPr lang="nl-BE" sz="2400" b="1" dirty="0" err="1"/>
              <a:t>answer</a:t>
            </a:r>
            <a:r>
              <a:rPr lang="nl-BE" sz="2400" b="1" dirty="0"/>
              <a:t> to the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2600" dirty="0"/>
          </a:p>
          <a:p>
            <a:endParaRPr lang="nl-BE" sz="3200" b="1" dirty="0">
              <a:solidFill>
                <a:srgbClr val="602A7A"/>
              </a:solidFill>
              <a:latin typeface="Arial Nova" panose="020B05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412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B04DD4-9AD5-2D56-D987-14A120D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EVERY QUESTION IS UNIQUE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AB981-8CB0-304D-67EA-2127F1EF3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2400" b="1" dirty="0">
                <a:solidFill>
                  <a:srgbClr val="000000"/>
                </a:solidFill>
              </a:rPr>
              <a:t>Get a </a:t>
            </a:r>
            <a:r>
              <a:rPr lang="nl-BE" sz="2400" b="1" dirty="0" err="1">
                <a:solidFill>
                  <a:srgbClr val="000000"/>
                </a:solidFill>
              </a:rPr>
              <a:t>clear</a:t>
            </a:r>
            <a:r>
              <a:rPr lang="nl-BE" sz="2400" b="1" dirty="0">
                <a:solidFill>
                  <a:srgbClr val="000000"/>
                </a:solidFill>
              </a:rPr>
              <a:t> view of </a:t>
            </a:r>
            <a:r>
              <a:rPr lang="nl-BE" sz="2400" b="1" dirty="0" err="1">
                <a:solidFill>
                  <a:srgbClr val="000000"/>
                </a:solidFill>
              </a:rPr>
              <a:t>what</a:t>
            </a:r>
            <a:r>
              <a:rPr lang="nl-BE" sz="2400" b="1" dirty="0">
                <a:solidFill>
                  <a:srgbClr val="000000"/>
                </a:solidFill>
              </a:rPr>
              <a:t> the real question is, </a:t>
            </a:r>
            <a:r>
              <a:rPr lang="nl-BE" sz="2400" b="1" dirty="0" err="1">
                <a:solidFill>
                  <a:srgbClr val="000000"/>
                </a:solidFill>
              </a:rPr>
              <a:t>what</a:t>
            </a:r>
            <a:r>
              <a:rPr lang="nl-BE" sz="2400" b="1" dirty="0">
                <a:solidFill>
                  <a:srgbClr val="000000"/>
                </a:solidFill>
              </a:rPr>
              <a:t> does the client </a:t>
            </a:r>
            <a:r>
              <a:rPr lang="nl-BE" sz="2400" b="1" dirty="0" err="1">
                <a:solidFill>
                  <a:srgbClr val="000000"/>
                </a:solidFill>
              </a:rPr>
              <a:t>really</a:t>
            </a:r>
            <a:r>
              <a:rPr lang="nl-BE" sz="2400" b="1" dirty="0">
                <a:solidFill>
                  <a:srgbClr val="000000"/>
                </a:solidFill>
              </a:rPr>
              <a:t> want? </a:t>
            </a:r>
            <a:r>
              <a:rPr lang="nl-BE" sz="2400" b="1" dirty="0" err="1">
                <a:solidFill>
                  <a:srgbClr val="000000"/>
                </a:solidFill>
              </a:rPr>
              <a:t>When</a:t>
            </a:r>
            <a:r>
              <a:rPr lang="nl-BE" sz="2400" b="1" dirty="0">
                <a:solidFill>
                  <a:srgbClr val="000000"/>
                </a:solidFill>
              </a:rPr>
              <a:t>? </a:t>
            </a:r>
            <a:r>
              <a:rPr lang="nl-BE" sz="2400" b="1" dirty="0" err="1">
                <a:solidFill>
                  <a:srgbClr val="000000"/>
                </a:solidFill>
              </a:rPr>
              <a:t>Emotions</a:t>
            </a:r>
            <a:r>
              <a:rPr lang="nl-BE" sz="2400" b="1" dirty="0">
                <a:solidFill>
                  <a:srgbClr val="000000"/>
                </a:solidFill>
              </a:rPr>
              <a:t>, memories, </a:t>
            </a:r>
            <a:r>
              <a:rPr lang="nl-BE" sz="2400" b="1" dirty="0" err="1">
                <a:solidFill>
                  <a:srgbClr val="000000"/>
                </a:solidFill>
              </a:rPr>
              <a:t>narratives</a:t>
            </a:r>
            <a:r>
              <a:rPr lang="nl-BE" sz="2400" b="1" dirty="0">
                <a:solidFill>
                  <a:srgbClr val="000000"/>
                </a:solidFill>
              </a:rPr>
              <a:t>…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What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does the client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bring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at the start?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Documents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, memories, DNA-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material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,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results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of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previous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endeavours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…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What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can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be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found,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with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authorities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here and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abroad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?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​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What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contacts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do we have in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countries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of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origin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? Are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they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nl-BE" sz="2400" b="1" i="0" u="none" strike="noStrike" dirty="0" err="1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trustworthy</a:t>
            </a:r>
            <a:r>
              <a:rPr lang="nl-BE" sz="2400" b="1" i="0" u="none" strike="noStrike" dirty="0">
                <a:solidFill>
                  <a:srgbClr val="000000"/>
                </a:solidFill>
                <a:effectLst/>
                <a:latin typeface="Arial Nova Light" panose="020B0304020202020204" pitchFamily="34" charset="0"/>
              </a:rPr>
              <a:t>? </a:t>
            </a:r>
            <a:endParaRPr lang="en-US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BE" sz="2400" b="1" dirty="0" err="1"/>
              <a:t>Not</a:t>
            </a:r>
            <a:r>
              <a:rPr lang="nl-BE" sz="2400" b="1" dirty="0"/>
              <a:t> </a:t>
            </a:r>
            <a:r>
              <a:rPr lang="nl-BE" sz="2400" b="1" dirty="0" err="1"/>
              <a:t>all</a:t>
            </a:r>
            <a:r>
              <a:rPr lang="nl-BE" sz="2400" b="1" dirty="0"/>
              <a:t> cases are </a:t>
            </a:r>
            <a:r>
              <a:rPr lang="nl-BE" sz="2400" b="1" dirty="0" err="1"/>
              <a:t>about</a:t>
            </a:r>
            <a:r>
              <a:rPr lang="nl-BE" sz="2400" b="1" dirty="0"/>
              <a:t> </a:t>
            </a:r>
            <a:r>
              <a:rPr lang="nl-BE" sz="2400" b="1" dirty="0" err="1"/>
              <a:t>actual</a:t>
            </a:r>
            <a:r>
              <a:rPr lang="nl-BE" sz="2400" b="1" dirty="0"/>
              <a:t> </a:t>
            </a:r>
            <a:r>
              <a:rPr lang="nl-BE" sz="2400" b="1" dirty="0" err="1"/>
              <a:t>contacts</a:t>
            </a:r>
            <a:r>
              <a:rPr lang="nl-BE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0238790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59156BC368044AA4A713B022F4193" ma:contentTypeVersion="17" ma:contentTypeDescription="Create a new document." ma:contentTypeScope="" ma:versionID="b544d35dccdccc3aa52b0d603db6d882">
  <xsd:schema xmlns:xsd="http://www.w3.org/2001/XMLSchema" xmlns:xs="http://www.w3.org/2001/XMLSchema" xmlns:p="http://schemas.microsoft.com/office/2006/metadata/properties" xmlns:ns2="a0bb4b41-4b5e-4f24-bc9d-74dc68621445" xmlns:ns3="a7fd1478-685d-48eb-b3c7-d60491749394" targetNamespace="http://schemas.microsoft.com/office/2006/metadata/properties" ma:root="true" ma:fieldsID="df35f9ec3e18f69defa4a9b1b93e4c31" ns2:_="" ns3:_="">
    <xsd:import namespace="a0bb4b41-4b5e-4f24-bc9d-74dc68621445"/>
    <xsd:import namespace="a7fd1478-685d-48eb-b3c7-d604917493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b4b41-4b5e-4f24-bc9d-74dc686214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98d85f7-fdd7-404d-8c5a-9652dd373800}" ma:internalName="TaxCatchAll" ma:showField="CatchAllData" ma:web="a0bb4b41-4b5e-4f24-bc9d-74dc686214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d1478-685d-48eb-b3c7-d60491749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f398530-af3b-464c-9a57-5f3ff522e1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fd1478-685d-48eb-b3c7-d60491749394">
      <Terms xmlns="http://schemas.microsoft.com/office/infopath/2007/PartnerControls"/>
    </lcf76f155ced4ddcb4097134ff3c332f>
    <TaxCatchAll xmlns="a0bb4b41-4b5e-4f24-bc9d-74dc68621445" xsi:nil="true"/>
  </documentManagement>
</p:properties>
</file>

<file path=customXml/itemProps1.xml><?xml version="1.0" encoding="utf-8"?>
<ds:datastoreItem xmlns:ds="http://schemas.openxmlformats.org/officeDocument/2006/customXml" ds:itemID="{04714FB5-A3CA-484E-8361-846197F1701A}"/>
</file>

<file path=customXml/itemProps2.xml><?xml version="1.0" encoding="utf-8"?>
<ds:datastoreItem xmlns:ds="http://schemas.openxmlformats.org/officeDocument/2006/customXml" ds:itemID="{878997E4-36AB-4886-AD8B-5E17F3D5D2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71FDA6-9FA5-42D0-9B61-49938AEC7236}">
  <ds:schemaRefs>
    <ds:schemaRef ds:uri="a0bb4b41-4b5e-4f24-bc9d-74dc68621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a7fd1478-685d-48eb-b3c7-d6049174939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994</Words>
  <Application>Microsoft Office PowerPoint</Application>
  <PresentationFormat>Breedbeeld</PresentationFormat>
  <Paragraphs>133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Arial Nova</vt:lpstr>
      <vt:lpstr>Arial Nova Light</vt:lpstr>
      <vt:lpstr>Calibri</vt:lpstr>
      <vt:lpstr>Tahoma</vt:lpstr>
      <vt:lpstr>1_Kantoorthema</vt:lpstr>
      <vt:lpstr>1_Aangepast ontwerp</vt:lpstr>
      <vt:lpstr>Aangepast ontwerp</vt:lpstr>
      <vt:lpstr>3_Aangepast ontwerp</vt:lpstr>
      <vt:lpstr>4_Aangepast ontwerp</vt:lpstr>
      <vt:lpstr>The fundamental right to know The manufactured child Sierre, Nov. 30th 2023</vt:lpstr>
      <vt:lpstr>THE “AFSTAMMINGSCENTRUM”</vt:lpstr>
      <vt:lpstr>PowerPoint-presentatie</vt:lpstr>
      <vt:lpstr>TARGET GROUPS</vt:lpstr>
      <vt:lpstr>THE RIGHT(S) APPROACH</vt:lpstr>
      <vt:lpstr>PowerPoint-presentatie</vt:lpstr>
      <vt:lpstr>SERVICES</vt:lpstr>
      <vt:lpstr>PowerPoint-presentatie</vt:lpstr>
      <vt:lpstr>EVERY QUESTION IS UNIQUE</vt:lpstr>
      <vt:lpstr>PowerPoint-presentatie</vt:lpstr>
      <vt:lpstr>PowerPoint-presentatie</vt:lpstr>
      <vt:lpstr>INFORM</vt:lpstr>
      <vt:lpstr>PowerPoint-presentatie</vt:lpstr>
      <vt:lpstr>PowerPoint-presentatie</vt:lpstr>
      <vt:lpstr>EXPERTISE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Afstammingscentrum</dc:title>
  <dc:creator>Nadia Vandenbussche</dc:creator>
  <cp:lastModifiedBy>Ankie Vandekerckhove</cp:lastModifiedBy>
  <cp:revision>8</cp:revision>
  <dcterms:created xsi:type="dcterms:W3CDTF">2021-11-22T00:09:52Z</dcterms:created>
  <dcterms:modified xsi:type="dcterms:W3CDTF">2023-11-30T12:45:19Z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0x010100C8959156BC368044AA4A713B022F4193</vt:lpwstr>
  </property>
  <property fmtid="{D5CDD505-2E9C-101B-9397-08002B2CF9AE}" pid="3" name="MediaServiceImageTags">
    <vt:lpwstr/>
  </property>
</Properties>
</file>